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1.xml" ContentType="application/vnd.ms-office.inkAction+xml"/>
  <Override PartName="/ppt/tags/tag6.xml" ContentType="application/vnd.openxmlformats-officedocument.presentationml.tags+xml"/>
  <Override PartName="/ppt/ink/inkAction2.xml" ContentType="application/vnd.ms-office.inkAction+xml"/>
  <Override PartName="/ppt/tags/tag7.xml" ContentType="application/vnd.openxmlformats-officedocument.presentationml.tags+xml"/>
  <Override PartName="/ppt/ink/ink1.xml" ContentType="application/inkml+xml"/>
  <Override PartName="/ppt/ink/inkAction3.xml" ContentType="application/vnd.ms-office.inkAction+xml"/>
  <Override PartName="/ppt/tags/tag8.xml" ContentType="application/vnd.openxmlformats-officedocument.presentationml.tags+xml"/>
  <Override PartName="/ppt/ink/ink2.xml" ContentType="application/inkml+xml"/>
  <Override PartName="/ppt/ink/inkAction4.xml" ContentType="application/vnd.ms-office.inkAction+xml"/>
  <Override PartName="/ppt/tags/tag9.xml" ContentType="application/vnd.openxmlformats-officedocument.presentationml.tags+xml"/>
  <Override PartName="/ppt/ink/inkAction5.xml" ContentType="application/vnd.ms-office.inkAction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5" r:id="rId1"/>
  </p:sldMasterIdLst>
  <p:notesMasterIdLst>
    <p:notesMasterId r:id="rId26"/>
  </p:notesMasterIdLst>
  <p:sldIdLst>
    <p:sldId id="256" r:id="rId2"/>
    <p:sldId id="1314" r:id="rId3"/>
    <p:sldId id="1172" r:id="rId4"/>
    <p:sldId id="259" r:id="rId5"/>
    <p:sldId id="260" r:id="rId6"/>
    <p:sldId id="1173" r:id="rId7"/>
    <p:sldId id="1174" r:id="rId8"/>
    <p:sldId id="1175" r:id="rId9"/>
    <p:sldId id="1177" r:id="rId10"/>
    <p:sldId id="1309" r:id="rId11"/>
    <p:sldId id="1086" r:id="rId12"/>
    <p:sldId id="1315" r:id="rId13"/>
    <p:sldId id="837" r:id="rId14"/>
    <p:sldId id="838" r:id="rId15"/>
    <p:sldId id="851" r:id="rId16"/>
    <p:sldId id="1316" r:id="rId17"/>
    <p:sldId id="264" r:id="rId18"/>
    <p:sldId id="265" r:id="rId19"/>
    <p:sldId id="1176" r:id="rId20"/>
    <p:sldId id="1180" r:id="rId21"/>
    <p:sldId id="1307" r:id="rId22"/>
    <p:sldId id="1308" r:id="rId23"/>
    <p:sldId id="1178" r:id="rId24"/>
    <p:sldId id="1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E6E7"/>
    <a:srgbClr val="FDD7D4"/>
    <a:srgbClr val="EEBFF9"/>
    <a:srgbClr val="FBBFBB"/>
    <a:srgbClr val="CC00CC"/>
    <a:srgbClr val="94BCFF"/>
    <a:srgbClr val="7FDC9B"/>
    <a:srgbClr val="42BA97"/>
    <a:srgbClr val="1CADE4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68"/>
    </p:cViewPr>
  </p:sorterViewPr>
  <p:notesViewPr>
    <p:cSldViewPr snapToGrid="0">
      <p:cViewPr varScale="1">
        <p:scale>
          <a:sx n="51" d="100"/>
          <a:sy n="51" d="100"/>
        </p:scale>
        <p:origin x="1548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2-13T03:07:58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 14778 0,'-30'0'141,"1"59"-125,29-30 15,0 29 0,0-28-15,0 28-16,0-29 15,0 30-15,0 0 47,-29-1-47,0 59 0,-1-117 31,30 29-15,0 30 15,-29-30-15,29 0 78,0 1-16,0-1-78,0 0 62,0 0-46,0 30-16,0-30 16,0 30-1,0-30 16,0 30 32,0-30-47,0 0-1,0 0 32,29 1-16,1 28-31,-1 88 78,0-87-62,0 0 47,1-1-48,-1 1 32,-29-30-31,0 0-1,0 0 1,29 1 109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620" units="cm"/>
          <inkml:channel name="T" type="integer" max="2.14748E9" units="dev"/>
        </inkml:traceFormat>
        <inkml:channelProperties>
          <inkml:channelProperty channel="X" name="resolution" value="195.91837" units="1/cm"/>
          <inkml:channelProperty channel="Y" name="resolution" value="98.18182" units="1/cm"/>
          <inkml:channelProperty channel="T" name="resolution" value="1" units="1/dev"/>
        </inkml:channelProperties>
      </inkml:inkSource>
      <inkml:timestamp xml:id="ts0" timeString="2018-12-13T03:11:28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25846 13608 0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502">
    <iact:property name="dataType"/>
    <iact:actionData xml:id="d0">
      <inkml:trace xmlns:inkml="http://www.w3.org/2003/InkML" xml:id="stk0" contextRef="#ctx0" brushRef="#br0">3323 17224 0,'25'0'312,"26"0"-290,-26 0 6,0 0-7,1 0 1,-1 0-4,26 0 18,0 0-6,-26 0-15,0 0 3,1 0-1,-1 0 35,0 0-4</inkml:trace>
    </iact:actionData>
  </iact:action>
  <iact:action type="add" startTime="20241">
    <iact:property name="dataType"/>
    <iact:actionData xml:id="d1">
      <inkml:trace xmlns:inkml="http://www.w3.org/2003/InkML" xml:id="stk1" contextRef="#ctx0" brushRef="#br0">6519 17174 0,'25'0'200,"1"0"-193,-1 0-1,0 0 1,1 0 0,-1 0 8,1 0-9,24 0 2,-24 0 6,-1 0 8,0 0 13,1 0-21,-1 0-7,1 0 0,-1 0 8,26 0-8,-26 0 14,0 0-7,1 0-1,-1 0-5,0 0 7,1 0 6,25 0-14,-26 0 6,0 0 3,1 0 5,-1 0-7,0 0 42,1 0 8</inkml:trace>
    </iact:actionData>
  </iact:action>
  <iact:action type="add" startTime="22087">
    <iact:property name="dataType"/>
    <iact:actionData xml:id="d2">
      <inkml:trace xmlns:inkml="http://www.w3.org/2003/InkML" xml:id="stk2" contextRef="#ctx0" brushRef="#br0">6620 6114 0,'26'0'286,"-1"0"-273,1 0 14,-1 0-12,0 0 6,1 0 1,-1 0 6,0 0-13,26 0 19,-25 0-27,-1 0 8,0 0 6,1 0-14,-1 0 7,0 0 14,1 0-14,24 0 8,-24 0-16,-1 0 5,1 0 29,-1 0 2</inkml:trace>
    </iact:actionData>
  </iact:action>
  <iact:action type="add" startTime="23861">
    <iact:property name="dataType"/>
    <iact:actionData xml:id="d3">
      <inkml:trace xmlns:inkml="http://www.w3.org/2003/InkML" xml:id="stk3" contextRef="#ctx0" brushRef="#br0">11263 6139 0,'25'0'284,"1"0"-277,24 0 4,-24 0 0,-1 0 3,0 0 29,1 0-22,-1 0 7,1 0-7,-1 0 22,0 0-1,1 0-13,-1 0-1,0 0 36</inkml:trace>
    </iact:actionData>
  </iact:action>
  <iact:action type="add" startTime="37827">
    <iact:property name="dataType"/>
    <iact:actionData xml:id="d4">
      <inkml:trace xmlns:inkml="http://www.w3.org/2003/InkML" xml:id="stk4" contextRef="#ctx0" brushRef="#br0">22476 16641 0,'25'0'826,"0"0"-820,1 0 0,-1 0 1,1 0 7,-1 0 0,26 0 15,-26 0-23,0 0 51,1 0-8</inkml:trace>
    </iact:actionData>
  </iact:action>
  <iact:action type="add" startTime="43461">
    <iact:property name="dataType"/>
    <iact:actionData xml:id="d5">
      <inkml:trace xmlns:inkml="http://www.w3.org/2003/InkML" xml:id="stk5" contextRef="#ctx0" brushRef="#br0">23110 16666 0,'25'0'392,"1"0"-377,-1 0-2,0 0-5,-25 26 13,26-26 7,24 0-1,-24 0-4,-1 0 12,1 0-20,-1 0 28,0 25 6,1-25 50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124">
    <iact:property name="dataType"/>
    <iact:actionData xml:id="d0">
      <inkml:trace xmlns:inkml="http://www.w3.org/2003/InkML" xml:id="stk0" contextRef="#ctx0" brushRef="#br0">17301 5911 0,'25'0'469,"0"0"-463,1 0 27,-1 0-23,0 0 12,1 0-1,-1 0-7,0 0 7,1 0-7,-1 0 1,1 0-1,-1 0 4,0 0-8,1 0 4,-1 0 21,26 0-20,-26 0-1,1 0 14,-1 0-6,0 0 1,-25 25 18,26-25-14,-1 0 24,0 0-9</inkml:trace>
    </iact:actionData>
  </iact:action>
  <iact:action type="add" startTime="87988">
    <iact:property name="dataType"/>
    <iact:actionData xml:id="d1">
      <inkml:trace xmlns:inkml="http://www.w3.org/2003/InkML" xml:id="stk1" contextRef="#ctx0" brushRef="#br0">24353 10249 0,'76'0'227,"-25"-26"-220,25 26 3,51-25-4,-51 25 2,0-25-2,0 25 5,-25 0-8,-1 0 4,1 0-1,0 0 1,0 0-1,-26 0 1,0 0 2,1 0-3,-1 0 1,1 0 0,24 0 2,1 0-2,0 0-1,-1 0 2,1 0-3,0 0 4,25 0-4,0 0 3,0 0-1,51 0 1,-76 0-1,0 0-1,25 0 2,51 0 6,-77 0-8,1 0 1,0 0 2,25 0-3,-25 0 1,-1 0 0,1 0 1,25 0-1,-25 0-1,0 0 3,-1 0-3,1 0 0,25 0 2,-25 0-1,0 0 0,-1 0 0,52-26 0,-51 26 0,-1 0 1,1 0-2,25 0 1,-50 0 2,-1 0-4,0-25 2,1 25 2,-1 0 4,0 0-5,1 0-2</inkml:trace>
    </iact:actionData>
  </iact:action>
  <iact:action type="add" startTime="91374">
    <iact:property name="dataType"/>
    <iact:actionData xml:id="d2">
      <inkml:trace xmlns:inkml="http://www.w3.org/2003/InkML" xml:id="stk2" contextRef="#ctx0" brushRef="#br0">16869 7078 0,'26'0'206,"-1"0"-200,26 0 8,-26 0-3,0 0-6,1 0 1,25 0 6,-26 0-8,0 0 7,1 0-3,-1 0-1,0 0 8,1 0-9,-1 0 9,26 0 17,-26 0-23,1 0 6,-1 0 6,0 0-14,1 0 29,-1 0 1,0 0-30,26 0 13,-25 0-6,-1 0 0,0 0 44,1 0-31,-1 0 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576">
    <iact:property name="dataType"/>
    <iact:actionData xml:id="d0">
      <inkml:trace xmlns:inkml="http://www.w3.org/2003/InkML" xml:id="stk0" contextRef="#ctx0" brushRef="#br0">13013 13572 0,'0'25'299,"0"0"-222,0 1-63,0-1-1,0 0-5,0 1-1,0-1 0,0 1 1,0-1-1,0 0 0,0 1 0,0-1 7,0 26-6,0-26-2,0 0 2,0 1-1,0 25 7,0-1-7,0 26 0,0-50 3,0-1-4,0 0-1,0 1 3,0-1-1,0 1 1,0-1 4,0 26-3,0-26-3,0 0 1,0 1 1,0-1 6,0 0-7</inkml:trace>
    </iact:actionData>
  </iact:action>
  <iact:action type="add" startTime="51231">
    <iact:property name="dataType"/>
    <iact:actionData xml:id="d1">
      <inkml:trace xmlns:inkml="http://www.w3.org/2003/InkML" xml:id="stk1" contextRef="#ctx0" brushRef="#br0">13013 12126 0,'0'25'290,"0"26"-269,0-26-7,0 1-7,0-1 0,0 0 0,0 1 1,0-1-2,0 0 30,0 26-15,0-26-14,0 1 8,0-1-9,0 1 9,0-1-8,0 0 0,0 1 0,0-1 0,0 26 0,0-26 22,0 1 21,0-1-37,0 0 9,0 1-8,0-1 29,0 26 36,0-26-24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040">
    <iact:property name="dataType"/>
    <iact:actionData xml:id="d0">
      <inkml:trace xmlns:inkml="http://www.w3.org/2003/InkML" xml:id="stk0" contextRef="#ctx0" brushRef="#br0">7762 6520 0,'25'0'290,"1"0"-283,-1 0 0,1 0 8,-1 0-8,0 0 7,26 0 7,-26 0-6,1 0 26,-1 0-40,0 0 29,1 0-17,-1 0-6,1 0 13,-1 0-11,0 0 5,1 0-8,-1 0 1,0 0 22,1 0-15,-1 0 8,1 0 20,24 0-27,-24 0 27,-1 0-28,0 0 43</inkml:trace>
    </iact:actionData>
  </iact:action>
  <iact:action type="add" startTime="47027">
    <iact:property name="dataType"/>
    <iact:actionData xml:id="d1">
      <inkml:trace xmlns:inkml="http://www.w3.org/2003/InkML" xml:id="stk1" contextRef="#ctx0" brushRef="#br0">11948 6621 0,'25'0'308,"1"0"-303,-1 0 2,0 0-1,1 0 1,-1 0 1,0 0-3,1 0 32,-1 0-23,26 0 0,-26 0 0,1 0-6,-1 0-2,0 0 16,1 0-8,-1 0-7,0 0 7,26 0-7,-25 0 15,-1 0-15,0 0 14,1 0 0,-1 0-7,0 0 1,26 0-1,-25 0 0,-1 0 37</inkml:trace>
    </iact:actionData>
  </iact:action>
  <iact:action type="add" startTime="50448">
    <iact:property name="dataType"/>
    <iact:actionData xml:id="d2">
      <inkml:trace xmlns:inkml="http://www.w3.org/2003/InkML" xml:id="stk2" contextRef="#ctx0" brushRef="#br0">8853 11923 0,'25'0'282,"1"0"-274,-1 0-2,0 0 2,1 0-1,-1 0 7,-25 25 0,25-25 8,1 0 6,-1 0-20,1 26-2,-1-26 8,26 0-6,-26 0-1,0 0 0,1 0 7,-26 25-7,25-25 7,1 0 22,-1 0-15</inkml:trace>
    </iact:actionData>
  </iact:action>
  <iact:action type="add" startTime="51923">
    <iact:property name="dataType"/>
    <iact:actionData xml:id="d3">
      <inkml:trace xmlns:inkml="http://www.w3.org/2003/InkML" xml:id="stk3" contextRef="#ctx0" brushRef="#br0">13115 12861 0,'25'0'234,"1"0"-216,-1 0-13,0 0 0,1 0 7,24 0-7,-24 0-1,-1 0 11,0 0-9,1 0 2,-1 0 2,1 0-4,24 0 70,-24 0-69,-1 0 0,0 0 0,1 0 1,-1 0-1,1 0 7,-1 0-7,26 0 4,-26 0-6,0 0 0,1 0 7,-1 0-2,0 0-3,1 0 0,-1 0 0,26 0 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12-17T00:11:50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97">
    <iact:property name="dataType"/>
    <iact:actionData xml:id="d0">
      <inkml:trace xmlns:inkml="http://www.w3.org/2003/InkML" xml:id="stk0" contextRef="#ctx0" brushRef="#br0">6976 4972 0,'-26'0'212,"26"26"-206,0-1 10,0 1-9,0-1 7,0 0 3,0 1-6,0 24-3,0-24 5,0-1 9,-25-25-1,25 25 21,0 1 16,0-1-37,0 1 21</inkml:trace>
    </iact:actionData>
  </iact:action>
  <iact:action type="add" startTime="11487">
    <iact:property name="dataType"/>
    <iact:actionData xml:id="d1">
      <inkml:trace xmlns:inkml="http://www.w3.org/2003/InkML" xml:id="stk1" contextRef="#ctx0" brushRef="#br0">7229 5049 0,'0'25'348,"0"0"-276,0 1-60,0-1 2,0 0 0,26 26-7,-26-26 7,25 1 8,-25-1-8,0 1 0,0-1 1,0 0 6</inkml:trace>
    </iact:actionData>
  </iact:action>
  <iact:action type="add" startTime="13006">
    <iact:property name="dataType"/>
    <iact:actionData xml:id="d2">
      <inkml:trace xmlns:inkml="http://www.w3.org/2003/InkML" xml:id="stk2" contextRef="#ctx0" brushRef="#br0">7584 5023 0,'26'0'317,"-26"26"-295,0 24 20,25-50-34,-25 26 13,0-1 0,0 0-7,0 1 7,0-1 24,0 0-11,26-25-26,-26 26 19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67CBB-31AF-469B-B7BE-C12E1A1D32EF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8400B-E6A1-4DF4-95A4-15DED284A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7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8400B-E6A1-4DF4-95A4-15DED284A2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5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mention what ARIMA is – and how far out I forecasted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8400B-E6A1-4DF4-95A4-15DED284A2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9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1363" y="1136650"/>
            <a:ext cx="11349439" cy="40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6814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8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1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25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6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4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7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6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5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audio" Target="../media/media10.m4a"/><Relationship Id="rId7" Type="http://schemas.openxmlformats.org/officeDocument/2006/relationships/image" Target="../media/image31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36.emf"/><Relationship Id="rId11" Type="http://schemas.openxmlformats.org/officeDocument/2006/relationships/image" Target="../media/image41.png"/><Relationship Id="rId5" Type="http://schemas.openxmlformats.org/officeDocument/2006/relationships/image" Target="../media/image35.emf"/><Relationship Id="rId10" Type="http://schemas.openxmlformats.org/officeDocument/2006/relationships/image" Target="../media/image40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2.png"/><Relationship Id="rId3" Type="http://schemas.openxmlformats.org/officeDocument/2006/relationships/audio" Target="../media/media14.m4a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microsoft.com/office/2007/relationships/media" Target="../media/media14.m4a"/><Relationship Id="rId1" Type="http://schemas.openxmlformats.org/officeDocument/2006/relationships/tags" Target="../tags/tag13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hyperlink" Target="https://otexts.org/fpp2/stl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audio" Target="../media/media2.m4a"/><Relationship Id="rId7" Type="http://schemas.openxmlformats.org/officeDocument/2006/relationships/image" Target="../media/image5.emf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4.m4a"/><Relationship Id="rId7" Type="http://schemas.openxmlformats.org/officeDocument/2006/relationships/image" Target="../media/image10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6.m4a"/><Relationship Id="rId7" Type="http://schemas.microsoft.com/office/2011/relationships/inkAction" Target="../ink/inkAction1.xml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audio" Target="../media/media7.m4a"/><Relationship Id="rId7" Type="http://schemas.openxmlformats.org/officeDocument/2006/relationships/image" Target="../media/image18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audio" Target="../media/media8.m4a"/><Relationship Id="rId7" Type="http://schemas.openxmlformats.org/officeDocument/2006/relationships/image" Target="../media/image22.png"/><Relationship Id="rId12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11/relationships/inkAction" Target="../ink/inkAction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audio" Target="../media/media9.m4a"/><Relationship Id="rId7" Type="http://schemas.openxmlformats.org/officeDocument/2006/relationships/image" Target="../media/image26.png"/><Relationship Id="rId12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microsoft.com/office/2011/relationships/inkAction" Target="../ink/inkAction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244F-1F68-4251-9AA8-654FE1B9D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Walmart weekly sales forecasting (Kaggle competition)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FF13E-3B5D-435B-8A65-FEB4752A8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Yekaterina </a:t>
            </a:r>
            <a:r>
              <a:rPr lang="en-US" dirty="0" err="1"/>
              <a:t>Bardash</a:t>
            </a:r>
            <a:endParaRPr lang="en-US" dirty="0"/>
          </a:p>
          <a:p>
            <a:r>
              <a:rPr lang="en-US" dirty="0"/>
              <a:t>Regis University</a:t>
            </a:r>
          </a:p>
          <a:p>
            <a:r>
              <a:rPr lang="en-US" dirty="0"/>
              <a:t>Practicum II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1E9A0F-B20B-428D-970A-74100637C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0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1"/>
    </mc:Choice>
    <mc:Fallback>
      <p:transition spd="slow" advTm="10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D9B97B-E6B3-4DB7-A2C0-2AC3F9BA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705" y="1258189"/>
            <a:ext cx="4679498" cy="2762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7966E-9C11-47B4-B8DA-C50F4DE23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63" y="1512452"/>
            <a:ext cx="4274633" cy="2649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57FDC-6902-41DC-B81E-91B50A14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781" y="4020857"/>
            <a:ext cx="4731834" cy="288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0758-05FC-4BAB-A49B-DF6A9B27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with auto </a:t>
            </a:r>
            <a:r>
              <a:rPr lang="en-US" dirty="0" err="1"/>
              <a:t>arima</a:t>
            </a:r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3C45573-3313-40F6-9645-36453E523E18}"/>
              </a:ext>
            </a:extLst>
          </p:cNvPr>
          <p:cNvSpPr/>
          <p:nvPr/>
        </p:nvSpPr>
        <p:spPr>
          <a:xfrm>
            <a:off x="1546639" y="4279873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5C38DF7-215C-4129-A12D-DDAA6071F193}"/>
              </a:ext>
            </a:extLst>
          </p:cNvPr>
          <p:cNvSpPr/>
          <p:nvPr/>
        </p:nvSpPr>
        <p:spPr>
          <a:xfrm>
            <a:off x="5662367" y="3173716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E6FBD9E-F95B-4481-BCF5-EB062C9152B9}"/>
              </a:ext>
            </a:extLst>
          </p:cNvPr>
          <p:cNvSpPr/>
          <p:nvPr/>
        </p:nvSpPr>
        <p:spPr>
          <a:xfrm>
            <a:off x="9840385" y="4161834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4A75D3-75B4-45E6-8FC0-FAD68F35766C}"/>
              </a:ext>
            </a:extLst>
          </p:cNvPr>
          <p:cNvSpPr/>
          <p:nvPr/>
        </p:nvSpPr>
        <p:spPr>
          <a:xfrm>
            <a:off x="1813920" y="1335025"/>
            <a:ext cx="2241245" cy="583228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52CD4-946C-48D0-A522-7217545AE3CC}"/>
              </a:ext>
            </a:extLst>
          </p:cNvPr>
          <p:cNvSpPr/>
          <p:nvPr/>
        </p:nvSpPr>
        <p:spPr>
          <a:xfrm>
            <a:off x="5868923" y="3870220"/>
            <a:ext cx="2241245" cy="583228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362E5E-02D3-4542-8CF3-1DCB35C11A46}"/>
              </a:ext>
            </a:extLst>
          </p:cNvPr>
          <p:cNvSpPr/>
          <p:nvPr/>
        </p:nvSpPr>
        <p:spPr>
          <a:xfrm>
            <a:off x="9444645" y="1117212"/>
            <a:ext cx="2241245" cy="583228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6EF3A6-DCF9-4B01-9F34-D9A5BF569B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93000" y="1789920"/>
              <a:ext cx="265320" cy="14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6EF3A6-DCF9-4B01-9F34-D9A5BF569B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3640" y="1780560"/>
                <a:ext cx="284040" cy="165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788391-EDB7-41F5-B68E-79297D7812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486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22"/>
    </mc:Choice>
    <mc:Fallback>
      <p:transition spd="slow" advTm="8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7903091" y="2627617"/>
            <a:ext cx="3329480" cy="84362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2" name="Freeform 41"/>
          <p:cNvSpPr/>
          <p:nvPr/>
        </p:nvSpPr>
        <p:spPr>
          <a:xfrm flipV="1">
            <a:off x="7903091" y="5064018"/>
            <a:ext cx="332948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Freeform 44"/>
          <p:cNvSpPr/>
          <p:nvPr/>
        </p:nvSpPr>
        <p:spPr>
          <a:xfrm flipH="1">
            <a:off x="1191137" y="2669267"/>
            <a:ext cx="3518476" cy="284169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/>
          </a:p>
        </p:txBody>
      </p:sp>
      <p:sp>
        <p:nvSpPr>
          <p:cNvPr id="46" name="Freeform 45"/>
          <p:cNvSpPr/>
          <p:nvPr/>
        </p:nvSpPr>
        <p:spPr>
          <a:xfrm flipH="1" flipV="1">
            <a:off x="1191137" y="5064016"/>
            <a:ext cx="3518476" cy="534573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/>
          </a:p>
        </p:txBody>
      </p:sp>
      <p:sp>
        <p:nvSpPr>
          <p:cNvPr id="6" name="Freeform 5"/>
          <p:cNvSpPr/>
          <p:nvPr/>
        </p:nvSpPr>
        <p:spPr>
          <a:xfrm>
            <a:off x="4523577" y="2116295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rgbClr val="FFFFFF"/>
                </a:solidFill>
              </a:rPr>
              <a:t>stl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ets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96014" y="2116295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rgbClr val="FFFFFF"/>
                </a:solidFill>
              </a:rPr>
              <a:t>auto-</a:t>
            </a:r>
            <a:r>
              <a:rPr lang="en-US" sz="2000" dirty="0" err="1">
                <a:solidFill>
                  <a:srgbClr val="FFFFFF"/>
                </a:solidFill>
              </a:rPr>
              <a:t>arima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23577" y="4188732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rgbClr val="FFFFFF"/>
                </a:solidFill>
              </a:rPr>
              <a:t>stl</a:t>
            </a:r>
            <a:r>
              <a:rPr lang="en-US" sz="2000" dirty="0">
                <a:solidFill>
                  <a:srgbClr val="FFFFFF"/>
                </a:solidFill>
              </a:rPr>
              <a:t>, naive</a:t>
            </a:r>
          </a:p>
        </p:txBody>
      </p:sp>
      <p:sp>
        <p:nvSpPr>
          <p:cNvPr id="9" name="Freeform 8"/>
          <p:cNvSpPr/>
          <p:nvPr/>
        </p:nvSpPr>
        <p:spPr>
          <a:xfrm>
            <a:off x="6596014" y="4188732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212" tIns="300212" rIns="300212" bIns="300212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rgbClr val="FFFFFF"/>
                </a:solidFill>
              </a:rPr>
              <a:t>regression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Evaluating models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70266" y="2024952"/>
            <a:ext cx="3329480" cy="100899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Auto-regressive automated moving average</a:t>
            </a:r>
          </a:p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p, q, 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70266" y="4986590"/>
            <a:ext cx="2518291" cy="1396793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Time series regression</a:t>
            </a:r>
          </a:p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Variables such as CPI, Unemployment, Fuel Price did contribute positive to model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91137" y="2024952"/>
            <a:ext cx="2894678" cy="1371658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Seasonal trend decomposition with loess</a:t>
            </a: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Error, trend, seasonality</a:t>
            </a: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h=39, </a:t>
            </a:r>
            <a:r>
              <a:rPr lang="en-US" sz="1600" dirty="0" err="1"/>
              <a:t>s.window</a:t>
            </a:r>
            <a:r>
              <a:rPr lang="en-US" sz="1600" dirty="0"/>
              <a:t>=13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4129" y="4986590"/>
            <a:ext cx="3061686" cy="100899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2000" dirty="0"/>
              <a:t>Seasonal trend decomposition with loess</a:t>
            </a: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1600" dirty="0"/>
              <a:t>Value of last observation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161CF9DE-96EE-4387-A9F6-29B7DD3E3BBE}"/>
              </a:ext>
            </a:extLst>
          </p:cNvPr>
          <p:cNvSpPr/>
          <p:nvPr/>
        </p:nvSpPr>
        <p:spPr>
          <a:xfrm>
            <a:off x="226743" y="2084832"/>
            <a:ext cx="964394" cy="85040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D2B5E-A12B-4A82-829D-0CFD922D01DE}"/>
              </a:ext>
            </a:extLst>
          </p:cNvPr>
          <p:cNvSpPr txBox="1"/>
          <p:nvPr/>
        </p:nvSpPr>
        <p:spPr>
          <a:xfrm>
            <a:off x="1745965" y="3461391"/>
            <a:ext cx="2506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Mean Absolute Error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High			6323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Medium 		2420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			236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07F7B9-C64B-466F-9320-A5FAD0780D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0987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36"/>
    </mc:Choice>
    <mc:Fallback>
      <p:transition spd="slow" advTm="104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0" grpId="0" animBg="1"/>
      <p:bldP spid="42" grpId="0" animBg="1"/>
      <p:bldP spid="45" grpId="0" animBg="1"/>
      <p:bldP spid="46" grpId="0" animBg="1"/>
      <p:bldP spid="6" grpId="0" animBg="1"/>
      <p:bldP spid="7" grpId="0" animBg="1"/>
      <p:bldP spid="8" grpId="0" animBg="1"/>
      <p:bldP spid="9" grpId="0" animBg="1"/>
      <p:bldP spid="25" grpId="0"/>
      <p:bldP spid="43" grpId="0"/>
      <p:bldP spid="44" grpId="0"/>
      <p:bldP spid="47" grpId="0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FF1F-CE05-4F60-A562-8DA012E8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5385" cy="1499616"/>
          </a:xfrm>
        </p:spPr>
        <p:txBody>
          <a:bodyPr/>
          <a:lstStyle/>
          <a:p>
            <a:r>
              <a:rPr lang="en-US" dirty="0"/>
              <a:t>Kaggle competition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C0E51-4BDE-4949-B43D-030712760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397"/>
          <a:stretch/>
        </p:blipFill>
        <p:spPr>
          <a:xfrm>
            <a:off x="0" y="2084832"/>
            <a:ext cx="12192000" cy="1196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19A76-9F26-4D4A-A805-958246C78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66538"/>
            <a:ext cx="12192000" cy="10795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B38C6A-36CB-45FC-AC05-7749625ED524}"/>
              </a:ext>
            </a:extLst>
          </p:cNvPr>
          <p:cNvSpPr/>
          <p:nvPr/>
        </p:nvSpPr>
        <p:spPr>
          <a:xfrm>
            <a:off x="8672821" y="2067491"/>
            <a:ext cx="1316006" cy="1039204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C1EE8D-E1F2-4718-AF33-55820F81A9DD}"/>
              </a:ext>
            </a:extLst>
          </p:cNvPr>
          <p:cNvCxnSpPr>
            <a:cxnSpLocks/>
          </p:cNvCxnSpPr>
          <p:nvPr/>
        </p:nvCxnSpPr>
        <p:spPr>
          <a:xfrm flipH="1">
            <a:off x="925551" y="2910468"/>
            <a:ext cx="7593982" cy="1728439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D8F22E-9028-4917-93A9-9EEC5352BC5F}"/>
              </a:ext>
            </a:extLst>
          </p:cNvPr>
          <p:cNvCxnSpPr>
            <a:cxnSpLocks/>
          </p:cNvCxnSpPr>
          <p:nvPr/>
        </p:nvCxnSpPr>
        <p:spPr>
          <a:xfrm>
            <a:off x="8671933" y="3062868"/>
            <a:ext cx="438613" cy="1576039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8B0F8A-180D-4AF2-95C6-E9516BD25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982" y="5424553"/>
            <a:ext cx="3480964" cy="118812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691 competitors</a:t>
            </a:r>
          </a:p>
          <a:p>
            <a:pPr algn="ctr"/>
            <a:r>
              <a:rPr lang="en-US" sz="3200" dirty="0"/>
              <a:t>Roughly top 15%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55E216-CB44-4F69-B109-4B2DDA3A57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783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30"/>
    </mc:Choice>
    <mc:Fallback>
      <p:transition spd="slow" advTm="37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investigations &amp; Recommendations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489070" y="2857886"/>
            <a:ext cx="958761" cy="2769205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Rounded Rectangle 32"/>
          <p:cNvSpPr/>
          <p:nvPr/>
        </p:nvSpPr>
        <p:spPr>
          <a:xfrm>
            <a:off x="6821621" y="4413729"/>
            <a:ext cx="626211" cy="122073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Rounded Rectangle 32"/>
          <p:cNvSpPr/>
          <p:nvPr/>
        </p:nvSpPr>
        <p:spPr>
          <a:xfrm flipH="1">
            <a:off x="4914790" y="2050784"/>
            <a:ext cx="1236715" cy="3576304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Rounded Rectangle 32"/>
          <p:cNvSpPr/>
          <p:nvPr/>
        </p:nvSpPr>
        <p:spPr>
          <a:xfrm flipH="1">
            <a:off x="4888803" y="3461900"/>
            <a:ext cx="926585" cy="216519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Rounded Rectangle 32"/>
          <p:cNvSpPr/>
          <p:nvPr/>
        </p:nvSpPr>
        <p:spPr>
          <a:xfrm flipH="1">
            <a:off x="4880005" y="4949981"/>
            <a:ext cx="599535" cy="67710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0" name="Rectangle 39"/>
          <p:cNvSpPr/>
          <p:nvPr/>
        </p:nvSpPr>
        <p:spPr>
          <a:xfrm>
            <a:off x="4832503" y="6054453"/>
            <a:ext cx="844617" cy="98024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1" name="Rectangle 40"/>
          <p:cNvSpPr/>
          <p:nvPr/>
        </p:nvSpPr>
        <p:spPr>
          <a:xfrm>
            <a:off x="5673012" y="6054453"/>
            <a:ext cx="930991" cy="98024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2" name="Rectangle 41"/>
          <p:cNvSpPr/>
          <p:nvPr/>
        </p:nvSpPr>
        <p:spPr>
          <a:xfrm>
            <a:off x="6599875" y="6048201"/>
            <a:ext cx="844617" cy="98024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3" name="Rectangle 42"/>
          <p:cNvSpPr/>
          <p:nvPr/>
        </p:nvSpPr>
        <p:spPr>
          <a:xfrm>
            <a:off x="3988939" y="6054453"/>
            <a:ext cx="844617" cy="980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4" name="Rectangle 43"/>
          <p:cNvSpPr/>
          <p:nvPr/>
        </p:nvSpPr>
        <p:spPr>
          <a:xfrm>
            <a:off x="7441559" y="6048201"/>
            <a:ext cx="844617" cy="98024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00" name="Freeform 99"/>
          <p:cNvSpPr/>
          <p:nvPr/>
        </p:nvSpPr>
        <p:spPr>
          <a:xfrm>
            <a:off x="3991057" y="5627090"/>
            <a:ext cx="1672492" cy="430779"/>
          </a:xfrm>
          <a:custGeom>
            <a:avLst/>
            <a:gdLst>
              <a:gd name="connsiteX0" fmla="*/ 983443 w 1254369"/>
              <a:gd name="connsiteY0" fmla="*/ 0 h 323084"/>
              <a:gd name="connsiteX1" fmla="*/ 986644 w 1254369"/>
              <a:gd name="connsiteY1" fmla="*/ 0 h 323084"/>
              <a:gd name="connsiteX2" fmla="*/ 1058224 w 1254369"/>
              <a:gd name="connsiteY2" fmla="*/ 0 h 323084"/>
              <a:gd name="connsiteX3" fmla="*/ 1063213 w 1254369"/>
              <a:gd name="connsiteY3" fmla="*/ 0 h 323084"/>
              <a:gd name="connsiteX4" fmla="*/ 1174598 w 1254369"/>
              <a:gd name="connsiteY4" fmla="*/ 0 h 323084"/>
              <a:gd name="connsiteX5" fmla="*/ 1226451 w 1254369"/>
              <a:gd name="connsiteY5" fmla="*/ 0 h 323084"/>
              <a:gd name="connsiteX6" fmla="*/ 1254368 w 1254369"/>
              <a:gd name="connsiteY6" fmla="*/ 0 h 323084"/>
              <a:gd name="connsiteX7" fmla="*/ 1254369 w 1254369"/>
              <a:gd name="connsiteY7" fmla="*/ 0 h 323084"/>
              <a:gd name="connsiteX8" fmla="*/ 632881 w 1254369"/>
              <a:gd name="connsiteY8" fmla="*/ 323084 h 323084"/>
              <a:gd name="connsiteX9" fmla="*/ 488294 w 1254369"/>
              <a:gd name="connsiteY9" fmla="*/ 323084 h 323084"/>
              <a:gd name="connsiteX10" fmla="*/ 436736 w 1254369"/>
              <a:gd name="connsiteY10" fmla="*/ 323084 h 323084"/>
              <a:gd name="connsiteX11" fmla="*/ 408524 w 1254369"/>
              <a:gd name="connsiteY11" fmla="*/ 323084 h 323084"/>
              <a:gd name="connsiteX12" fmla="*/ 297139 w 1254369"/>
              <a:gd name="connsiteY12" fmla="*/ 323084 h 323084"/>
              <a:gd name="connsiteX13" fmla="*/ 239807 w 1254369"/>
              <a:gd name="connsiteY13" fmla="*/ 323084 h 323084"/>
              <a:gd name="connsiteX14" fmla="*/ 217369 w 1254369"/>
              <a:gd name="connsiteY14" fmla="*/ 323084 h 323084"/>
              <a:gd name="connsiteX15" fmla="*/ 0 w 1254369"/>
              <a:gd name="connsiteY15" fmla="*/ 323084 h 323084"/>
              <a:gd name="connsiteX16" fmla="*/ 972326 w 1254369"/>
              <a:gd name="connsiteY16" fmla="*/ 4689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983443" y="0"/>
                </a:moveTo>
                <a:lnTo>
                  <a:pt x="986644" y="0"/>
                </a:lnTo>
                <a:lnTo>
                  <a:pt x="1058224" y="0"/>
                </a:lnTo>
                <a:lnTo>
                  <a:pt x="1063213" y="0"/>
                </a:lnTo>
                <a:lnTo>
                  <a:pt x="1174598" y="0"/>
                </a:lnTo>
                <a:lnTo>
                  <a:pt x="1226451" y="0"/>
                </a:lnTo>
                <a:lnTo>
                  <a:pt x="1254368" y="0"/>
                </a:lnTo>
                <a:lnTo>
                  <a:pt x="1254369" y="0"/>
                </a:lnTo>
                <a:lnTo>
                  <a:pt x="632881" y="323084"/>
                </a:lnTo>
                <a:lnTo>
                  <a:pt x="488294" y="323084"/>
                </a:lnTo>
                <a:lnTo>
                  <a:pt x="436736" y="323084"/>
                </a:lnTo>
                <a:lnTo>
                  <a:pt x="408524" y="323084"/>
                </a:lnTo>
                <a:lnTo>
                  <a:pt x="297139" y="323084"/>
                </a:lnTo>
                <a:lnTo>
                  <a:pt x="239807" y="323084"/>
                </a:lnTo>
                <a:lnTo>
                  <a:pt x="217369" y="323084"/>
                </a:lnTo>
                <a:lnTo>
                  <a:pt x="0" y="323084"/>
                </a:lnTo>
                <a:lnTo>
                  <a:pt x="972326" y="468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1" name="Freeform 70"/>
          <p:cNvSpPr/>
          <p:nvPr/>
        </p:nvSpPr>
        <p:spPr>
          <a:xfrm>
            <a:off x="4809069" y="5627090"/>
            <a:ext cx="1181101" cy="430779"/>
          </a:xfrm>
          <a:custGeom>
            <a:avLst/>
            <a:gdLst>
              <a:gd name="connsiteX0" fmla="*/ 629306 w 885826"/>
              <a:gd name="connsiteY0" fmla="*/ 0 h 323084"/>
              <a:gd name="connsiteX1" fmla="*/ 629925 w 885826"/>
              <a:gd name="connsiteY1" fmla="*/ 0 h 323084"/>
              <a:gd name="connsiteX2" fmla="*/ 652708 w 885826"/>
              <a:gd name="connsiteY2" fmla="*/ 0 h 323084"/>
              <a:gd name="connsiteX3" fmla="*/ 668782 w 885826"/>
              <a:gd name="connsiteY3" fmla="*/ 0 h 323084"/>
              <a:gd name="connsiteX4" fmla="*/ 827277 w 885826"/>
              <a:gd name="connsiteY4" fmla="*/ 0 h 323084"/>
              <a:gd name="connsiteX5" fmla="*/ 859249 w 885826"/>
              <a:gd name="connsiteY5" fmla="*/ 0 h 323084"/>
              <a:gd name="connsiteX6" fmla="*/ 879231 w 885826"/>
              <a:gd name="connsiteY6" fmla="*/ 0 h 323084"/>
              <a:gd name="connsiteX7" fmla="*/ 885826 w 885826"/>
              <a:gd name="connsiteY7" fmla="*/ 0 h 323084"/>
              <a:gd name="connsiteX8" fmla="*/ 662921 w 885826"/>
              <a:gd name="connsiteY8" fmla="*/ 323084 h 323084"/>
              <a:gd name="connsiteX9" fmla="*/ 472220 w 885826"/>
              <a:gd name="connsiteY9" fmla="*/ 323084 h 323084"/>
              <a:gd name="connsiteX10" fmla="*/ 429803 w 885826"/>
              <a:gd name="connsiteY10" fmla="*/ 323084 h 323084"/>
              <a:gd name="connsiteX11" fmla="*/ 401174 w 885826"/>
              <a:gd name="connsiteY11" fmla="*/ 323084 h 323084"/>
              <a:gd name="connsiteX12" fmla="*/ 281753 w 885826"/>
              <a:gd name="connsiteY12" fmla="*/ 323084 h 323084"/>
              <a:gd name="connsiteX13" fmla="*/ 249925 w 885826"/>
              <a:gd name="connsiteY13" fmla="*/ 323084 h 323084"/>
              <a:gd name="connsiteX14" fmla="*/ 203822 w 885826"/>
              <a:gd name="connsiteY14" fmla="*/ 323084 h 323084"/>
              <a:gd name="connsiteX15" fmla="*/ 0 w 885826"/>
              <a:gd name="connsiteY15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85826" h="323084">
                <a:moveTo>
                  <a:pt x="629306" y="0"/>
                </a:moveTo>
                <a:lnTo>
                  <a:pt x="629925" y="0"/>
                </a:lnTo>
                <a:lnTo>
                  <a:pt x="652708" y="0"/>
                </a:lnTo>
                <a:lnTo>
                  <a:pt x="668782" y="0"/>
                </a:lnTo>
                <a:lnTo>
                  <a:pt x="827277" y="0"/>
                </a:lnTo>
                <a:lnTo>
                  <a:pt x="859249" y="0"/>
                </a:lnTo>
                <a:lnTo>
                  <a:pt x="879231" y="0"/>
                </a:lnTo>
                <a:lnTo>
                  <a:pt x="885826" y="0"/>
                </a:lnTo>
                <a:lnTo>
                  <a:pt x="662921" y="323084"/>
                </a:lnTo>
                <a:lnTo>
                  <a:pt x="472220" y="323084"/>
                </a:lnTo>
                <a:lnTo>
                  <a:pt x="429803" y="323084"/>
                </a:lnTo>
                <a:lnTo>
                  <a:pt x="401174" y="323084"/>
                </a:lnTo>
                <a:lnTo>
                  <a:pt x="281753" y="323084"/>
                </a:lnTo>
                <a:lnTo>
                  <a:pt x="249925" y="323084"/>
                </a:lnTo>
                <a:lnTo>
                  <a:pt x="203822" y="323084"/>
                </a:lnTo>
                <a:lnTo>
                  <a:pt x="0" y="32308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67" name="Freeform 66"/>
          <p:cNvSpPr/>
          <p:nvPr/>
        </p:nvSpPr>
        <p:spPr>
          <a:xfrm flipH="1">
            <a:off x="6629075" y="5627090"/>
            <a:ext cx="1672492" cy="430779"/>
          </a:xfrm>
          <a:custGeom>
            <a:avLst/>
            <a:gdLst>
              <a:gd name="connsiteX0" fmla="*/ 1254369 w 1254369"/>
              <a:gd name="connsiteY0" fmla="*/ 0 h 323084"/>
              <a:gd name="connsiteX1" fmla="*/ 1254368 w 1254369"/>
              <a:gd name="connsiteY1" fmla="*/ 0 h 323084"/>
              <a:gd name="connsiteX2" fmla="*/ 1226451 w 1254369"/>
              <a:gd name="connsiteY2" fmla="*/ 0 h 323084"/>
              <a:gd name="connsiteX3" fmla="*/ 1174598 w 1254369"/>
              <a:gd name="connsiteY3" fmla="*/ 0 h 323084"/>
              <a:gd name="connsiteX4" fmla="*/ 1063213 w 1254369"/>
              <a:gd name="connsiteY4" fmla="*/ 0 h 323084"/>
              <a:gd name="connsiteX5" fmla="*/ 1058224 w 1254369"/>
              <a:gd name="connsiteY5" fmla="*/ 0 h 323084"/>
              <a:gd name="connsiteX6" fmla="*/ 986644 w 1254369"/>
              <a:gd name="connsiteY6" fmla="*/ 0 h 323084"/>
              <a:gd name="connsiteX7" fmla="*/ 983443 w 1254369"/>
              <a:gd name="connsiteY7" fmla="*/ 0 h 323084"/>
              <a:gd name="connsiteX8" fmla="*/ 972326 w 1254369"/>
              <a:gd name="connsiteY8" fmla="*/ 4689 h 323084"/>
              <a:gd name="connsiteX9" fmla="*/ 0 w 1254369"/>
              <a:gd name="connsiteY9" fmla="*/ 323084 h 323084"/>
              <a:gd name="connsiteX10" fmla="*/ 217369 w 1254369"/>
              <a:gd name="connsiteY10" fmla="*/ 323084 h 323084"/>
              <a:gd name="connsiteX11" fmla="*/ 239807 w 1254369"/>
              <a:gd name="connsiteY11" fmla="*/ 323084 h 323084"/>
              <a:gd name="connsiteX12" fmla="*/ 297139 w 1254369"/>
              <a:gd name="connsiteY12" fmla="*/ 323084 h 323084"/>
              <a:gd name="connsiteX13" fmla="*/ 408524 w 1254369"/>
              <a:gd name="connsiteY13" fmla="*/ 323084 h 323084"/>
              <a:gd name="connsiteX14" fmla="*/ 436736 w 1254369"/>
              <a:gd name="connsiteY14" fmla="*/ 323084 h 323084"/>
              <a:gd name="connsiteX15" fmla="*/ 488294 w 1254369"/>
              <a:gd name="connsiteY15" fmla="*/ 323084 h 323084"/>
              <a:gd name="connsiteX16" fmla="*/ 632881 w 1254369"/>
              <a:gd name="connsiteY16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1254369" y="0"/>
                </a:moveTo>
                <a:lnTo>
                  <a:pt x="1254368" y="0"/>
                </a:lnTo>
                <a:lnTo>
                  <a:pt x="1226451" y="0"/>
                </a:lnTo>
                <a:lnTo>
                  <a:pt x="1174598" y="0"/>
                </a:lnTo>
                <a:lnTo>
                  <a:pt x="1063213" y="0"/>
                </a:lnTo>
                <a:lnTo>
                  <a:pt x="1058224" y="0"/>
                </a:lnTo>
                <a:lnTo>
                  <a:pt x="986644" y="0"/>
                </a:lnTo>
                <a:lnTo>
                  <a:pt x="983443" y="0"/>
                </a:lnTo>
                <a:lnTo>
                  <a:pt x="972326" y="4689"/>
                </a:lnTo>
                <a:lnTo>
                  <a:pt x="0" y="323084"/>
                </a:lnTo>
                <a:lnTo>
                  <a:pt x="217369" y="323084"/>
                </a:lnTo>
                <a:lnTo>
                  <a:pt x="239807" y="323084"/>
                </a:lnTo>
                <a:lnTo>
                  <a:pt x="297139" y="323084"/>
                </a:lnTo>
                <a:lnTo>
                  <a:pt x="408524" y="323084"/>
                </a:lnTo>
                <a:lnTo>
                  <a:pt x="436736" y="323084"/>
                </a:lnTo>
                <a:lnTo>
                  <a:pt x="488294" y="323084"/>
                </a:lnTo>
                <a:lnTo>
                  <a:pt x="632881" y="32308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68" name="Freeform 67"/>
          <p:cNvSpPr/>
          <p:nvPr/>
        </p:nvSpPr>
        <p:spPr>
          <a:xfrm flipH="1">
            <a:off x="6310281" y="5627090"/>
            <a:ext cx="1172308" cy="430779"/>
          </a:xfrm>
          <a:custGeom>
            <a:avLst/>
            <a:gdLst>
              <a:gd name="connsiteX0" fmla="*/ 879231 w 879231"/>
              <a:gd name="connsiteY0" fmla="*/ 0 h 323084"/>
              <a:gd name="connsiteX1" fmla="*/ 871415 w 879231"/>
              <a:gd name="connsiteY1" fmla="*/ 0 h 323084"/>
              <a:gd name="connsiteX2" fmla="*/ 859249 w 879231"/>
              <a:gd name="connsiteY2" fmla="*/ 0 h 323084"/>
              <a:gd name="connsiteX3" fmla="*/ 827276 w 879231"/>
              <a:gd name="connsiteY3" fmla="*/ 0 h 323084"/>
              <a:gd name="connsiteX4" fmla="*/ 668782 w 879231"/>
              <a:gd name="connsiteY4" fmla="*/ 0 h 323084"/>
              <a:gd name="connsiteX5" fmla="*/ 652708 w 879231"/>
              <a:gd name="connsiteY5" fmla="*/ 0 h 323084"/>
              <a:gd name="connsiteX6" fmla="*/ 629924 w 879231"/>
              <a:gd name="connsiteY6" fmla="*/ 0 h 323084"/>
              <a:gd name="connsiteX7" fmla="*/ 629306 w 879231"/>
              <a:gd name="connsiteY7" fmla="*/ 0 h 323084"/>
              <a:gd name="connsiteX8" fmla="*/ 0 w 879231"/>
              <a:gd name="connsiteY8" fmla="*/ 323084 h 323084"/>
              <a:gd name="connsiteX9" fmla="*/ 203821 w 879231"/>
              <a:gd name="connsiteY9" fmla="*/ 323084 h 323084"/>
              <a:gd name="connsiteX10" fmla="*/ 249925 w 879231"/>
              <a:gd name="connsiteY10" fmla="*/ 323084 h 323084"/>
              <a:gd name="connsiteX11" fmla="*/ 281753 w 879231"/>
              <a:gd name="connsiteY11" fmla="*/ 323084 h 323084"/>
              <a:gd name="connsiteX12" fmla="*/ 401173 w 879231"/>
              <a:gd name="connsiteY12" fmla="*/ 323084 h 323084"/>
              <a:gd name="connsiteX13" fmla="*/ 429803 w 879231"/>
              <a:gd name="connsiteY13" fmla="*/ 323084 h 323084"/>
              <a:gd name="connsiteX14" fmla="*/ 472220 w 879231"/>
              <a:gd name="connsiteY14" fmla="*/ 323084 h 323084"/>
              <a:gd name="connsiteX15" fmla="*/ 648510 w 879231"/>
              <a:gd name="connsiteY15" fmla="*/ 323084 h 323084"/>
              <a:gd name="connsiteX16" fmla="*/ 867128 w 879231"/>
              <a:gd name="connsiteY16" fmla="*/ 621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9231" h="323084">
                <a:moveTo>
                  <a:pt x="879231" y="0"/>
                </a:moveTo>
                <a:lnTo>
                  <a:pt x="871415" y="0"/>
                </a:lnTo>
                <a:lnTo>
                  <a:pt x="859249" y="0"/>
                </a:lnTo>
                <a:lnTo>
                  <a:pt x="827276" y="0"/>
                </a:lnTo>
                <a:lnTo>
                  <a:pt x="668782" y="0"/>
                </a:lnTo>
                <a:lnTo>
                  <a:pt x="652708" y="0"/>
                </a:lnTo>
                <a:lnTo>
                  <a:pt x="629924" y="0"/>
                </a:lnTo>
                <a:lnTo>
                  <a:pt x="629306" y="0"/>
                </a:lnTo>
                <a:lnTo>
                  <a:pt x="0" y="323084"/>
                </a:lnTo>
                <a:lnTo>
                  <a:pt x="203821" y="323084"/>
                </a:lnTo>
                <a:lnTo>
                  <a:pt x="249925" y="323084"/>
                </a:lnTo>
                <a:lnTo>
                  <a:pt x="281753" y="323084"/>
                </a:lnTo>
                <a:lnTo>
                  <a:pt x="401173" y="323084"/>
                </a:lnTo>
                <a:lnTo>
                  <a:pt x="429803" y="323084"/>
                </a:lnTo>
                <a:lnTo>
                  <a:pt x="472220" y="323084"/>
                </a:lnTo>
                <a:lnTo>
                  <a:pt x="648510" y="323084"/>
                </a:lnTo>
                <a:lnTo>
                  <a:pt x="867128" y="621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69" name="Freeform 68"/>
          <p:cNvSpPr/>
          <p:nvPr/>
        </p:nvSpPr>
        <p:spPr>
          <a:xfrm>
            <a:off x="5656467" y="5627090"/>
            <a:ext cx="968696" cy="430779"/>
          </a:xfrm>
          <a:custGeom>
            <a:avLst/>
            <a:gdLst>
              <a:gd name="connsiteX0" fmla="*/ 225425 w 726522"/>
              <a:gd name="connsiteY0" fmla="*/ 0 h 323084"/>
              <a:gd name="connsiteX1" fmla="*/ 247330 w 726522"/>
              <a:gd name="connsiteY1" fmla="*/ 0 h 323084"/>
              <a:gd name="connsiteX2" fmla="*/ 304861 w 726522"/>
              <a:gd name="connsiteY2" fmla="*/ 0 h 323084"/>
              <a:gd name="connsiteX3" fmla="*/ 448435 w 726522"/>
              <a:gd name="connsiteY3" fmla="*/ 0 h 323084"/>
              <a:gd name="connsiteX4" fmla="*/ 501097 w 726522"/>
              <a:gd name="connsiteY4" fmla="*/ 0 h 323084"/>
              <a:gd name="connsiteX5" fmla="*/ 504592 w 726522"/>
              <a:gd name="connsiteY5" fmla="*/ 0 h 323084"/>
              <a:gd name="connsiteX6" fmla="*/ 726522 w 726522"/>
              <a:gd name="connsiteY6" fmla="*/ 323084 h 323084"/>
              <a:gd name="connsiteX7" fmla="*/ 548998 w 726522"/>
              <a:gd name="connsiteY7" fmla="*/ 323084 h 323084"/>
              <a:gd name="connsiteX8" fmla="*/ 447355 w 726522"/>
              <a:gd name="connsiteY8" fmla="*/ 323084 h 323084"/>
              <a:gd name="connsiteX9" fmla="*/ 253767 w 726522"/>
              <a:gd name="connsiteY9" fmla="*/ 323084 h 323084"/>
              <a:gd name="connsiteX10" fmla="*/ 204298 w 726522"/>
              <a:gd name="connsiteY10" fmla="*/ 323084 h 323084"/>
              <a:gd name="connsiteX11" fmla="*/ 0 w 726522"/>
              <a:gd name="connsiteY11" fmla="*/ 323084 h 323084"/>
              <a:gd name="connsiteX12" fmla="*/ 235785 w 726522"/>
              <a:gd name="connsiteY12" fmla="*/ 15082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6522" h="323084">
                <a:moveTo>
                  <a:pt x="225425" y="0"/>
                </a:moveTo>
                <a:lnTo>
                  <a:pt x="247330" y="0"/>
                </a:lnTo>
                <a:lnTo>
                  <a:pt x="304861" y="0"/>
                </a:lnTo>
                <a:lnTo>
                  <a:pt x="448435" y="0"/>
                </a:lnTo>
                <a:lnTo>
                  <a:pt x="501097" y="0"/>
                </a:lnTo>
                <a:lnTo>
                  <a:pt x="504592" y="0"/>
                </a:lnTo>
                <a:lnTo>
                  <a:pt x="726522" y="323084"/>
                </a:lnTo>
                <a:lnTo>
                  <a:pt x="548998" y="323084"/>
                </a:lnTo>
                <a:lnTo>
                  <a:pt x="447355" y="323084"/>
                </a:lnTo>
                <a:lnTo>
                  <a:pt x="253767" y="323084"/>
                </a:lnTo>
                <a:lnTo>
                  <a:pt x="204298" y="323084"/>
                </a:lnTo>
                <a:lnTo>
                  <a:pt x="0" y="323084"/>
                </a:lnTo>
                <a:lnTo>
                  <a:pt x="235785" y="150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75" name="Oval 74"/>
          <p:cNvSpPr/>
          <p:nvPr/>
        </p:nvSpPr>
        <p:spPr>
          <a:xfrm>
            <a:off x="4136301" y="1630946"/>
            <a:ext cx="846667" cy="84666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136301" y="3006779"/>
            <a:ext cx="846667" cy="84666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4136301" y="4509613"/>
            <a:ext cx="846667" cy="84666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386498" y="2456446"/>
            <a:ext cx="846667" cy="84666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386498" y="3994067"/>
            <a:ext cx="846667" cy="84666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783" y="4650262"/>
            <a:ext cx="511985" cy="49598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765" y="4252299"/>
            <a:ext cx="574132" cy="330200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9130593" y="2808690"/>
            <a:ext cx="2627587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/>
              <a:t>Overall company, but not one size fits all</a:t>
            </a:r>
          </a:p>
        </p:txBody>
      </p:sp>
      <p:sp>
        <p:nvSpPr>
          <p:cNvPr id="87" name="Rectangle 86"/>
          <p:cNvSpPr/>
          <p:nvPr/>
        </p:nvSpPr>
        <p:spPr>
          <a:xfrm>
            <a:off x="8233163" y="2552423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 err="1"/>
              <a:t>stl</a:t>
            </a:r>
            <a:r>
              <a:rPr lang="en-US" sz="2133" dirty="0"/>
              <a:t>, </a:t>
            </a:r>
            <a:r>
              <a:rPr lang="en-US" sz="2133" dirty="0" err="1"/>
              <a:t>ets</a:t>
            </a:r>
            <a:r>
              <a:rPr lang="en-US" sz="2133" dirty="0"/>
              <a:t> model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308098" y="4164992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/>
              <a:t>Clear seasonal trend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363844" y="4335108"/>
            <a:ext cx="262758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Easier to change model in code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284998" y="3189842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Geographic area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43294" y="1736175"/>
            <a:ext cx="3534231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dirty="0"/>
              <a:t>Separate high, medium , low stores &amp; departments</a:t>
            </a:r>
          </a:p>
        </p:txBody>
      </p:sp>
      <p:pic>
        <p:nvPicPr>
          <p:cNvPr id="7" name="Graphic 6" descr="Saw">
            <a:extLst>
              <a:ext uri="{FF2B5EF4-FFF2-40B4-BE49-F238E27FC236}">
                <a16:creationId xmlns:a16="http://schemas.microsoft.com/office/drawing/2014/main" id="{D2CBC288-0A12-4C4C-B041-473C35041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7897" y="2585952"/>
            <a:ext cx="543867" cy="543867"/>
          </a:xfrm>
          <a:prstGeom prst="rect">
            <a:avLst/>
          </a:prstGeom>
        </p:spPr>
      </p:pic>
      <p:pic>
        <p:nvPicPr>
          <p:cNvPr id="11" name="Graphic 10" descr="Map with pin">
            <a:extLst>
              <a:ext uri="{FF2B5EF4-FFF2-40B4-BE49-F238E27FC236}">
                <a16:creationId xmlns:a16="http://schemas.microsoft.com/office/drawing/2014/main" id="{B6CCA780-C05C-43DA-956B-86DD735F41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5668" y="3135254"/>
            <a:ext cx="649135" cy="649135"/>
          </a:xfrm>
          <a:prstGeom prst="rect">
            <a:avLst/>
          </a:prstGeom>
        </p:spPr>
      </p:pic>
      <p:pic>
        <p:nvPicPr>
          <p:cNvPr id="13" name="Graphic 12" descr="Signal">
            <a:extLst>
              <a:ext uri="{FF2B5EF4-FFF2-40B4-BE49-F238E27FC236}">
                <a16:creationId xmlns:a16="http://schemas.microsoft.com/office/drawing/2014/main" id="{C9F35EA5-A052-4211-A239-7260E751F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25668" y="1715588"/>
            <a:ext cx="571772" cy="5717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71BB6D-415E-4829-8075-0629E233B5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563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10"/>
    </mc:Choice>
    <mc:Fallback>
      <p:transition spd="slow" advTm="9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00" grpId="0" animBg="1"/>
      <p:bldP spid="71" grpId="0" animBg="1"/>
      <p:bldP spid="67" grpId="0" animBg="1"/>
      <p:bldP spid="68" grpId="0" animBg="1"/>
      <p:bldP spid="69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6" grpId="0"/>
      <p:bldP spid="87" grpId="0"/>
      <p:bldP spid="90" grpId="0"/>
      <p:bldP spid="93" grpId="0"/>
      <p:bldP spid="96" grpId="0"/>
      <p:bldP spid="9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Up Arrow 4"/>
          <p:cNvSpPr/>
          <p:nvPr/>
        </p:nvSpPr>
        <p:spPr>
          <a:xfrm>
            <a:off x="92441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Functional programming 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= 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Awesome!</a:t>
            </a:r>
          </a:p>
        </p:txBody>
      </p:sp>
      <p:sp>
        <p:nvSpPr>
          <p:cNvPr id="13" name="Up Arrow 12"/>
          <p:cNvSpPr/>
          <p:nvPr/>
        </p:nvSpPr>
        <p:spPr>
          <a:xfrm>
            <a:off x="353772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Memory Issues? Think small</a:t>
            </a:r>
          </a:p>
        </p:txBody>
      </p:sp>
      <p:sp>
        <p:nvSpPr>
          <p:cNvPr id="14" name="Up Arrow 13"/>
          <p:cNvSpPr/>
          <p:nvPr/>
        </p:nvSpPr>
        <p:spPr>
          <a:xfrm>
            <a:off x="615103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SQL</a:t>
            </a:r>
          </a:p>
          <a:p>
            <a:pPr algn="ctr"/>
            <a:endParaRPr lang="en-US" sz="2800" dirty="0">
              <a:solidFill>
                <a:srgbClr val="FFFFFF"/>
              </a:solidFill>
            </a:endParaRPr>
          </a:p>
          <a:p>
            <a:pPr algn="ctr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8764341" y="2516899"/>
            <a:ext cx="2513260" cy="3024336"/>
          </a:xfrm>
          <a:prstGeom prst="upArrow">
            <a:avLst>
              <a:gd name="adj1" fmla="val 70794"/>
              <a:gd name="adj2" fmla="val 37427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43840" bIns="243840" rtlCol="0" anchor="b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Big picture sacrifice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Graphic 3" descr="Network">
            <a:extLst>
              <a:ext uri="{FF2B5EF4-FFF2-40B4-BE49-F238E27FC236}">
                <a16:creationId xmlns:a16="http://schemas.microsoft.com/office/drawing/2014/main" id="{E0624B50-8237-4263-BC5B-5B2C5CAFF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3841" y="2867831"/>
            <a:ext cx="914400" cy="914400"/>
          </a:xfrm>
          <a:prstGeom prst="rect">
            <a:avLst/>
          </a:prstGeom>
        </p:spPr>
      </p:pic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329C46E6-1B7E-40F4-8860-8BCB12FF0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7090" y="2867831"/>
            <a:ext cx="914400" cy="9144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DA32DA8F-4BC4-4742-AFFE-8DD6815776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0461" y="2889297"/>
            <a:ext cx="914400" cy="914400"/>
          </a:xfrm>
          <a:prstGeom prst="rect">
            <a:avLst/>
          </a:prstGeom>
        </p:spPr>
      </p:pic>
      <p:pic>
        <p:nvPicPr>
          <p:cNvPr id="16" name="Graphic 15" descr="Telescope">
            <a:extLst>
              <a:ext uri="{FF2B5EF4-FFF2-40B4-BE49-F238E27FC236}">
                <a16:creationId xmlns:a16="http://schemas.microsoft.com/office/drawing/2014/main" id="{71E95A95-9DB9-407D-A87D-1578CFBF2A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3759" y="2971800"/>
            <a:ext cx="914400" cy="914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9875B2-6D0F-4C9E-AE34-BBFE2DAE69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02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21"/>
    </mc:Choice>
    <mc:Fallback>
      <p:transition spd="slow" advTm="4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AKNOWLEDGEMENTS</a:t>
            </a: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882287" y="1620913"/>
            <a:ext cx="2925368" cy="2900275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9050" cap="rnd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4863772" y="2316062"/>
            <a:ext cx="2925368" cy="2914909"/>
          </a:xfrm>
          <a:custGeom>
            <a:avLst/>
            <a:gdLst>
              <a:gd name="T0" fmla="*/ 189 w 197"/>
              <a:gd name="T1" fmla="*/ 92 h 196"/>
              <a:gd name="T2" fmla="*/ 196 w 197"/>
              <a:gd name="T3" fmla="*/ 80 h 196"/>
              <a:gd name="T4" fmla="*/ 187 w 197"/>
              <a:gd name="T5" fmla="*/ 79 h 196"/>
              <a:gd name="T6" fmla="*/ 189 w 197"/>
              <a:gd name="T7" fmla="*/ 58 h 196"/>
              <a:gd name="T8" fmla="*/ 183 w 197"/>
              <a:gd name="T9" fmla="*/ 50 h 196"/>
              <a:gd name="T10" fmla="*/ 172 w 197"/>
              <a:gd name="T11" fmla="*/ 35 h 196"/>
              <a:gd name="T12" fmla="*/ 165 w 197"/>
              <a:gd name="T13" fmla="*/ 26 h 196"/>
              <a:gd name="T14" fmla="*/ 147 w 197"/>
              <a:gd name="T15" fmla="*/ 21 h 196"/>
              <a:gd name="T16" fmla="*/ 141 w 197"/>
              <a:gd name="T17" fmla="*/ 9 h 196"/>
              <a:gd name="T18" fmla="*/ 135 w 197"/>
              <a:gd name="T19" fmla="*/ 15 h 196"/>
              <a:gd name="T20" fmla="*/ 122 w 197"/>
              <a:gd name="T21" fmla="*/ 4 h 196"/>
              <a:gd name="T22" fmla="*/ 111 w 197"/>
              <a:gd name="T23" fmla="*/ 0 h 196"/>
              <a:gd name="T24" fmla="*/ 98 w 197"/>
              <a:gd name="T25" fmla="*/ 8 h 196"/>
              <a:gd name="T26" fmla="*/ 98 w 197"/>
              <a:gd name="T27" fmla="*/ 8 h 196"/>
              <a:gd name="T28" fmla="*/ 92 w 197"/>
              <a:gd name="T29" fmla="*/ 2 h 196"/>
              <a:gd name="T30" fmla="*/ 81 w 197"/>
              <a:gd name="T31" fmla="*/ 1 h 196"/>
              <a:gd name="T32" fmla="*/ 65 w 197"/>
              <a:gd name="T33" fmla="*/ 14 h 196"/>
              <a:gd name="T34" fmla="*/ 59 w 197"/>
              <a:gd name="T35" fmla="*/ 7 h 196"/>
              <a:gd name="T36" fmla="*/ 53 w 197"/>
              <a:gd name="T37" fmla="*/ 20 h 196"/>
              <a:gd name="T38" fmla="*/ 35 w 197"/>
              <a:gd name="T39" fmla="*/ 23 h 196"/>
              <a:gd name="T40" fmla="*/ 27 w 197"/>
              <a:gd name="T41" fmla="*/ 33 h 196"/>
              <a:gd name="T42" fmla="*/ 16 w 197"/>
              <a:gd name="T43" fmla="*/ 47 h 196"/>
              <a:gd name="T44" fmla="*/ 9 w 197"/>
              <a:gd name="T45" fmla="*/ 55 h 196"/>
              <a:gd name="T46" fmla="*/ 13 w 197"/>
              <a:gd name="T47" fmla="*/ 69 h 196"/>
              <a:gd name="T48" fmla="*/ 4 w 197"/>
              <a:gd name="T49" fmla="*/ 75 h 196"/>
              <a:gd name="T50" fmla="*/ 2 w 197"/>
              <a:gd name="T51" fmla="*/ 88 h 196"/>
              <a:gd name="T52" fmla="*/ 2 w 197"/>
              <a:gd name="T53" fmla="*/ 105 h 196"/>
              <a:gd name="T54" fmla="*/ 4 w 197"/>
              <a:gd name="T55" fmla="*/ 118 h 196"/>
              <a:gd name="T56" fmla="*/ 15 w 197"/>
              <a:gd name="T57" fmla="*/ 132 h 196"/>
              <a:gd name="T58" fmla="*/ 12 w 197"/>
              <a:gd name="T59" fmla="*/ 145 h 196"/>
              <a:gd name="T60" fmla="*/ 21 w 197"/>
              <a:gd name="T61" fmla="*/ 144 h 196"/>
              <a:gd name="T62" fmla="*/ 25 w 197"/>
              <a:gd name="T63" fmla="*/ 163 h 196"/>
              <a:gd name="T64" fmla="*/ 34 w 197"/>
              <a:gd name="T65" fmla="*/ 170 h 196"/>
              <a:gd name="T66" fmla="*/ 48 w 197"/>
              <a:gd name="T67" fmla="*/ 180 h 196"/>
              <a:gd name="T68" fmla="*/ 58 w 197"/>
              <a:gd name="T69" fmla="*/ 187 h 196"/>
              <a:gd name="T70" fmla="*/ 70 w 197"/>
              <a:gd name="T71" fmla="*/ 183 h 196"/>
              <a:gd name="T72" fmla="*/ 78 w 197"/>
              <a:gd name="T73" fmla="*/ 194 h 196"/>
              <a:gd name="T74" fmla="*/ 89 w 197"/>
              <a:gd name="T75" fmla="*/ 194 h 196"/>
              <a:gd name="T76" fmla="*/ 105 w 197"/>
              <a:gd name="T77" fmla="*/ 188 h 196"/>
              <a:gd name="T78" fmla="*/ 108 w 197"/>
              <a:gd name="T79" fmla="*/ 196 h 196"/>
              <a:gd name="T80" fmla="*/ 118 w 197"/>
              <a:gd name="T81" fmla="*/ 186 h 196"/>
              <a:gd name="T82" fmla="*/ 137 w 197"/>
              <a:gd name="T83" fmla="*/ 189 h 196"/>
              <a:gd name="T84" fmla="*/ 147 w 197"/>
              <a:gd name="T85" fmla="*/ 182 h 196"/>
              <a:gd name="T86" fmla="*/ 161 w 197"/>
              <a:gd name="T87" fmla="*/ 172 h 196"/>
              <a:gd name="T88" fmla="*/ 171 w 197"/>
              <a:gd name="T89" fmla="*/ 166 h 196"/>
              <a:gd name="T90" fmla="*/ 176 w 197"/>
              <a:gd name="T91" fmla="*/ 146 h 196"/>
              <a:gd name="T92" fmla="*/ 184 w 197"/>
              <a:gd name="T93" fmla="*/ 148 h 196"/>
              <a:gd name="T94" fmla="*/ 182 w 197"/>
              <a:gd name="T95" fmla="*/ 134 h 196"/>
              <a:gd name="T96" fmla="*/ 193 w 197"/>
              <a:gd name="T97" fmla="*/ 121 h 196"/>
              <a:gd name="T98" fmla="*/ 197 w 197"/>
              <a:gd name="T99" fmla="*/ 11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7" h="196">
                <a:moveTo>
                  <a:pt x="195" y="108"/>
                </a:moveTo>
                <a:cubicBezTo>
                  <a:pt x="189" y="107"/>
                  <a:pt x="189" y="107"/>
                  <a:pt x="189" y="107"/>
                </a:cubicBezTo>
                <a:cubicBezTo>
                  <a:pt x="190" y="102"/>
                  <a:pt x="190" y="97"/>
                  <a:pt x="189" y="92"/>
                </a:cubicBezTo>
                <a:cubicBezTo>
                  <a:pt x="195" y="91"/>
                  <a:pt x="195" y="91"/>
                  <a:pt x="195" y="91"/>
                </a:cubicBezTo>
                <a:cubicBezTo>
                  <a:pt x="197" y="90"/>
                  <a:pt x="197" y="89"/>
                  <a:pt x="197" y="88"/>
                </a:cubicBezTo>
                <a:cubicBezTo>
                  <a:pt x="197" y="85"/>
                  <a:pt x="197" y="83"/>
                  <a:pt x="196" y="80"/>
                </a:cubicBezTo>
                <a:cubicBezTo>
                  <a:pt x="196" y="79"/>
                  <a:pt x="195" y="78"/>
                  <a:pt x="194" y="78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86" y="74"/>
                  <a:pt x="185" y="69"/>
                  <a:pt x="183" y="64"/>
                </a:cubicBezTo>
                <a:cubicBezTo>
                  <a:pt x="188" y="61"/>
                  <a:pt x="188" y="61"/>
                  <a:pt x="188" y="61"/>
                </a:cubicBezTo>
                <a:cubicBezTo>
                  <a:pt x="189" y="61"/>
                  <a:pt x="190" y="59"/>
                  <a:pt x="189" y="58"/>
                </a:cubicBezTo>
                <a:cubicBezTo>
                  <a:pt x="188" y="56"/>
                  <a:pt x="187" y="53"/>
                  <a:pt x="186" y="51"/>
                </a:cubicBezTo>
                <a:cubicBezTo>
                  <a:pt x="185" y="50"/>
                  <a:pt x="184" y="49"/>
                  <a:pt x="184" y="49"/>
                </a:cubicBezTo>
                <a:cubicBezTo>
                  <a:pt x="183" y="49"/>
                  <a:pt x="183" y="50"/>
                  <a:pt x="183" y="50"/>
                </a:cubicBezTo>
                <a:cubicBezTo>
                  <a:pt x="177" y="52"/>
                  <a:pt x="177" y="52"/>
                  <a:pt x="177" y="52"/>
                </a:cubicBezTo>
                <a:cubicBezTo>
                  <a:pt x="174" y="48"/>
                  <a:pt x="171" y="44"/>
                  <a:pt x="168" y="40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3" y="35"/>
                  <a:pt x="173" y="33"/>
                  <a:pt x="173" y="32"/>
                </a:cubicBezTo>
                <a:cubicBezTo>
                  <a:pt x="171" y="30"/>
                  <a:pt x="169" y="28"/>
                  <a:pt x="167" y="26"/>
                </a:cubicBezTo>
                <a:cubicBezTo>
                  <a:pt x="166" y="26"/>
                  <a:pt x="166" y="26"/>
                  <a:pt x="165" y="26"/>
                </a:cubicBezTo>
                <a:cubicBezTo>
                  <a:pt x="164" y="26"/>
                  <a:pt x="164" y="26"/>
                  <a:pt x="163" y="26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5" y="27"/>
                  <a:pt x="151" y="24"/>
                  <a:pt x="147" y="21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150" y="15"/>
                  <a:pt x="150" y="13"/>
                  <a:pt x="149" y="13"/>
                </a:cubicBezTo>
                <a:cubicBezTo>
                  <a:pt x="146" y="12"/>
                  <a:pt x="144" y="10"/>
                  <a:pt x="141" y="9"/>
                </a:cubicBezTo>
                <a:cubicBezTo>
                  <a:pt x="141" y="9"/>
                  <a:pt x="140" y="9"/>
                  <a:pt x="140" y="9"/>
                </a:cubicBezTo>
                <a:cubicBezTo>
                  <a:pt x="139" y="9"/>
                  <a:pt x="139" y="9"/>
                  <a:pt x="138" y="10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33" y="14"/>
                  <a:pt x="130" y="13"/>
                  <a:pt x="128" y="13"/>
                </a:cubicBezTo>
                <a:cubicBezTo>
                  <a:pt x="126" y="12"/>
                  <a:pt x="123" y="11"/>
                  <a:pt x="121" y="10"/>
                </a:cubicBezTo>
                <a:cubicBezTo>
                  <a:pt x="122" y="4"/>
                  <a:pt x="122" y="4"/>
                  <a:pt x="122" y="4"/>
                </a:cubicBezTo>
                <a:cubicBezTo>
                  <a:pt x="122" y="3"/>
                  <a:pt x="121" y="2"/>
                  <a:pt x="120" y="2"/>
                </a:cubicBezTo>
                <a:cubicBezTo>
                  <a:pt x="117" y="1"/>
                  <a:pt x="114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09" y="1"/>
                  <a:pt x="109" y="2"/>
                </a:cubicBezTo>
                <a:cubicBezTo>
                  <a:pt x="108" y="8"/>
                  <a:pt x="108" y="8"/>
                  <a:pt x="108" y="8"/>
                </a:cubicBezTo>
                <a:cubicBezTo>
                  <a:pt x="105" y="8"/>
                  <a:pt x="102" y="8"/>
                  <a:pt x="98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6" y="8"/>
                  <a:pt x="95" y="8"/>
                  <a:pt x="93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0"/>
                  <a:pt x="83" y="0"/>
                  <a:pt x="81" y="1"/>
                </a:cubicBezTo>
                <a:cubicBezTo>
                  <a:pt x="79" y="1"/>
                  <a:pt x="79" y="2"/>
                  <a:pt x="79" y="3"/>
                </a:cubicBezTo>
                <a:cubicBezTo>
                  <a:pt x="80" y="10"/>
                  <a:pt x="80" y="10"/>
                  <a:pt x="80" y="10"/>
                </a:cubicBezTo>
                <a:cubicBezTo>
                  <a:pt x="75" y="11"/>
                  <a:pt x="70" y="12"/>
                  <a:pt x="65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cubicBezTo>
                  <a:pt x="57" y="8"/>
                  <a:pt x="54" y="10"/>
                  <a:pt x="52" y="11"/>
                </a:cubicBezTo>
                <a:cubicBezTo>
                  <a:pt x="50" y="12"/>
                  <a:pt x="50" y="13"/>
                  <a:pt x="51" y="14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2"/>
                  <a:pt x="45" y="25"/>
                  <a:pt x="41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5" y="23"/>
                  <a:pt x="35" y="23"/>
                </a:cubicBezTo>
                <a:cubicBezTo>
                  <a:pt x="34" y="23"/>
                  <a:pt x="33" y="24"/>
                  <a:pt x="33" y="24"/>
                </a:cubicBezTo>
                <a:cubicBezTo>
                  <a:pt x="31" y="26"/>
                  <a:pt x="29" y="28"/>
                  <a:pt x="27" y="30"/>
                </a:cubicBezTo>
                <a:cubicBezTo>
                  <a:pt x="26" y="31"/>
                  <a:pt x="26" y="32"/>
                  <a:pt x="27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1"/>
                  <a:pt x="25" y="45"/>
                  <a:pt x="22" y="50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5" y="47"/>
                </a:cubicBezTo>
                <a:cubicBezTo>
                  <a:pt x="14" y="47"/>
                  <a:pt x="14" y="47"/>
                  <a:pt x="13" y="48"/>
                </a:cubicBezTo>
                <a:cubicBezTo>
                  <a:pt x="12" y="50"/>
                  <a:pt x="11" y="53"/>
                  <a:pt x="9" y="55"/>
                </a:cubicBezTo>
                <a:cubicBezTo>
                  <a:pt x="9" y="56"/>
                  <a:pt x="9" y="58"/>
                  <a:pt x="10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4"/>
                  <a:pt x="14" y="66"/>
                  <a:pt x="13" y="69"/>
                </a:cubicBezTo>
                <a:cubicBezTo>
                  <a:pt x="12" y="71"/>
                  <a:pt x="11" y="73"/>
                  <a:pt x="11" y="76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3" y="75"/>
                  <a:pt x="2" y="76"/>
                  <a:pt x="2" y="77"/>
                </a:cubicBezTo>
                <a:cubicBezTo>
                  <a:pt x="1" y="80"/>
                  <a:pt x="1" y="82"/>
                  <a:pt x="0" y="85"/>
                </a:cubicBezTo>
                <a:cubicBezTo>
                  <a:pt x="0" y="86"/>
                  <a:pt x="1" y="87"/>
                  <a:pt x="2" y="88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4"/>
                  <a:pt x="8" y="99"/>
                  <a:pt x="8" y="104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0" y="106"/>
                  <a:pt x="0" y="108"/>
                </a:cubicBezTo>
                <a:cubicBezTo>
                  <a:pt x="1" y="110"/>
                  <a:pt x="1" y="113"/>
                  <a:pt x="1" y="116"/>
                </a:cubicBezTo>
                <a:cubicBezTo>
                  <a:pt x="2" y="117"/>
                  <a:pt x="3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22"/>
                  <a:pt x="13" y="127"/>
                  <a:pt x="15" y="132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8" y="136"/>
                  <a:pt x="8" y="138"/>
                </a:cubicBezTo>
                <a:cubicBezTo>
                  <a:pt x="9" y="140"/>
                  <a:pt x="11" y="143"/>
                  <a:pt x="12" y="145"/>
                </a:cubicBezTo>
                <a:cubicBezTo>
                  <a:pt x="12" y="146"/>
                  <a:pt x="13" y="146"/>
                  <a:pt x="14" y="146"/>
                </a:cubicBezTo>
                <a:cubicBezTo>
                  <a:pt x="14" y="146"/>
                  <a:pt x="15" y="146"/>
                  <a:pt x="15" y="146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3" y="148"/>
                  <a:pt x="26" y="152"/>
                  <a:pt x="29" y="156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24" y="161"/>
                  <a:pt x="24" y="163"/>
                  <a:pt x="25" y="163"/>
                </a:cubicBezTo>
                <a:cubicBezTo>
                  <a:pt x="27" y="166"/>
                  <a:pt x="29" y="168"/>
                  <a:pt x="31" y="170"/>
                </a:cubicBezTo>
                <a:cubicBezTo>
                  <a:pt x="31" y="170"/>
                  <a:pt x="32" y="170"/>
                  <a:pt x="33" y="170"/>
                </a:cubicBezTo>
                <a:cubicBezTo>
                  <a:pt x="33" y="170"/>
                  <a:pt x="34" y="170"/>
                  <a:pt x="34" y="170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2" y="169"/>
                  <a:pt x="47" y="172"/>
                  <a:pt x="51" y="174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1"/>
                  <a:pt x="48" y="182"/>
                  <a:pt x="49" y="183"/>
                </a:cubicBezTo>
                <a:cubicBezTo>
                  <a:pt x="51" y="184"/>
                  <a:pt x="54" y="186"/>
                  <a:pt x="57" y="187"/>
                </a:cubicBezTo>
                <a:cubicBezTo>
                  <a:pt x="57" y="187"/>
                  <a:pt x="57" y="187"/>
                  <a:pt x="58" y="187"/>
                </a:cubicBezTo>
                <a:cubicBezTo>
                  <a:pt x="58" y="187"/>
                  <a:pt x="59" y="187"/>
                  <a:pt x="59" y="186"/>
                </a:cubicBezTo>
                <a:cubicBezTo>
                  <a:pt x="63" y="181"/>
                  <a:pt x="63" y="181"/>
                  <a:pt x="63" y="181"/>
                </a:cubicBezTo>
                <a:cubicBezTo>
                  <a:pt x="65" y="182"/>
                  <a:pt x="67" y="182"/>
                  <a:pt x="70" y="183"/>
                </a:cubicBezTo>
                <a:cubicBezTo>
                  <a:pt x="72" y="184"/>
                  <a:pt x="74" y="185"/>
                  <a:pt x="77" y="185"/>
                </a:cubicBezTo>
                <a:cubicBezTo>
                  <a:pt x="76" y="192"/>
                  <a:pt x="76" y="192"/>
                  <a:pt x="76" y="192"/>
                </a:cubicBezTo>
                <a:cubicBezTo>
                  <a:pt x="76" y="193"/>
                  <a:pt x="76" y="194"/>
                  <a:pt x="78" y="194"/>
                </a:cubicBezTo>
                <a:cubicBezTo>
                  <a:pt x="81" y="195"/>
                  <a:pt x="83" y="195"/>
                  <a:pt x="86" y="196"/>
                </a:cubicBezTo>
                <a:cubicBezTo>
                  <a:pt x="86" y="196"/>
                  <a:pt x="86" y="196"/>
                  <a:pt x="86" y="196"/>
                </a:cubicBezTo>
                <a:cubicBezTo>
                  <a:pt x="87" y="196"/>
                  <a:pt x="88" y="195"/>
                  <a:pt x="89" y="194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93" y="188"/>
                  <a:pt x="96" y="188"/>
                  <a:pt x="99" y="188"/>
                </a:cubicBezTo>
                <a:cubicBezTo>
                  <a:pt x="101" y="188"/>
                  <a:pt x="103" y="188"/>
                  <a:pt x="105" y="188"/>
                </a:cubicBezTo>
                <a:cubicBezTo>
                  <a:pt x="106" y="194"/>
                  <a:pt x="106" y="194"/>
                  <a:pt x="106" y="194"/>
                </a:cubicBezTo>
                <a:cubicBezTo>
                  <a:pt x="106" y="195"/>
                  <a:pt x="107" y="196"/>
                  <a:pt x="108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1" y="196"/>
                  <a:pt x="114" y="195"/>
                  <a:pt x="117" y="195"/>
                </a:cubicBezTo>
                <a:cubicBezTo>
                  <a:pt x="118" y="195"/>
                  <a:pt x="119" y="194"/>
                  <a:pt x="119" y="192"/>
                </a:cubicBezTo>
                <a:cubicBezTo>
                  <a:pt x="118" y="186"/>
                  <a:pt x="118" y="186"/>
                  <a:pt x="118" y="186"/>
                </a:cubicBezTo>
                <a:cubicBezTo>
                  <a:pt x="123" y="185"/>
                  <a:pt x="128" y="184"/>
                  <a:pt x="133" y="182"/>
                </a:cubicBezTo>
                <a:cubicBezTo>
                  <a:pt x="135" y="187"/>
                  <a:pt x="135" y="187"/>
                  <a:pt x="135" y="187"/>
                </a:cubicBezTo>
                <a:cubicBezTo>
                  <a:pt x="136" y="188"/>
                  <a:pt x="137" y="189"/>
                  <a:pt x="137" y="189"/>
                </a:cubicBezTo>
                <a:cubicBezTo>
                  <a:pt x="138" y="189"/>
                  <a:pt x="138" y="189"/>
                  <a:pt x="138" y="188"/>
                </a:cubicBezTo>
                <a:cubicBezTo>
                  <a:pt x="141" y="187"/>
                  <a:pt x="143" y="186"/>
                  <a:pt x="146" y="185"/>
                </a:cubicBezTo>
                <a:cubicBezTo>
                  <a:pt x="147" y="184"/>
                  <a:pt x="148" y="183"/>
                  <a:pt x="147" y="182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9" y="174"/>
                  <a:pt x="153" y="171"/>
                  <a:pt x="157" y="167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62" y="172"/>
                  <a:pt x="162" y="172"/>
                  <a:pt x="163" y="172"/>
                </a:cubicBezTo>
                <a:cubicBezTo>
                  <a:pt x="164" y="172"/>
                  <a:pt x="164" y="172"/>
                  <a:pt x="165" y="172"/>
                </a:cubicBezTo>
                <a:cubicBezTo>
                  <a:pt x="167" y="170"/>
                  <a:pt x="169" y="168"/>
                  <a:pt x="171" y="166"/>
                </a:cubicBezTo>
                <a:cubicBezTo>
                  <a:pt x="172" y="165"/>
                  <a:pt x="172" y="164"/>
                  <a:pt x="171" y="163"/>
                </a:cubicBezTo>
                <a:cubicBezTo>
                  <a:pt x="166" y="158"/>
                  <a:pt x="166" y="158"/>
                  <a:pt x="166" y="158"/>
                </a:cubicBezTo>
                <a:cubicBezTo>
                  <a:pt x="170" y="155"/>
                  <a:pt x="173" y="150"/>
                  <a:pt x="176" y="146"/>
                </a:cubicBezTo>
                <a:cubicBezTo>
                  <a:pt x="181" y="149"/>
                  <a:pt x="181" y="149"/>
                  <a:pt x="181" y="149"/>
                </a:cubicBezTo>
                <a:cubicBezTo>
                  <a:pt x="182" y="149"/>
                  <a:pt x="182" y="149"/>
                  <a:pt x="182" y="149"/>
                </a:cubicBezTo>
                <a:cubicBezTo>
                  <a:pt x="183" y="149"/>
                  <a:pt x="184" y="149"/>
                  <a:pt x="184" y="148"/>
                </a:cubicBezTo>
                <a:cubicBezTo>
                  <a:pt x="186" y="146"/>
                  <a:pt x="187" y="143"/>
                  <a:pt x="188" y="140"/>
                </a:cubicBezTo>
                <a:cubicBezTo>
                  <a:pt x="189" y="139"/>
                  <a:pt x="188" y="138"/>
                  <a:pt x="187" y="138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3" y="132"/>
                  <a:pt x="184" y="130"/>
                  <a:pt x="185" y="127"/>
                </a:cubicBezTo>
                <a:cubicBezTo>
                  <a:pt x="186" y="125"/>
                  <a:pt x="186" y="122"/>
                  <a:pt x="187" y="120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4" y="121"/>
                  <a:pt x="195" y="120"/>
                  <a:pt x="196" y="119"/>
                </a:cubicBezTo>
                <a:cubicBezTo>
                  <a:pt x="196" y="116"/>
                  <a:pt x="197" y="113"/>
                  <a:pt x="197" y="111"/>
                </a:cubicBezTo>
                <a:cubicBezTo>
                  <a:pt x="197" y="110"/>
                  <a:pt x="196" y="108"/>
                  <a:pt x="195" y="108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19050" cap="rnd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017988" y="3746913"/>
            <a:ext cx="2153776" cy="2141227"/>
          </a:xfrm>
          <a:custGeom>
            <a:avLst/>
            <a:gdLst>
              <a:gd name="T0" fmla="*/ 135 w 145"/>
              <a:gd name="T1" fmla="*/ 77 h 144"/>
              <a:gd name="T2" fmla="*/ 143 w 145"/>
              <a:gd name="T3" fmla="*/ 65 h 144"/>
              <a:gd name="T4" fmla="*/ 143 w 145"/>
              <a:gd name="T5" fmla="*/ 53 h 144"/>
              <a:gd name="T6" fmla="*/ 141 w 145"/>
              <a:gd name="T7" fmla="*/ 51 h 144"/>
              <a:gd name="T8" fmla="*/ 129 w 145"/>
              <a:gd name="T9" fmla="*/ 45 h 144"/>
              <a:gd name="T10" fmla="*/ 135 w 145"/>
              <a:gd name="T11" fmla="*/ 39 h 144"/>
              <a:gd name="T12" fmla="*/ 130 w 145"/>
              <a:gd name="T13" fmla="*/ 28 h 144"/>
              <a:gd name="T14" fmla="*/ 127 w 145"/>
              <a:gd name="T15" fmla="*/ 27 h 144"/>
              <a:gd name="T16" fmla="*/ 113 w 145"/>
              <a:gd name="T17" fmla="*/ 25 h 144"/>
              <a:gd name="T18" fmla="*/ 117 w 145"/>
              <a:gd name="T19" fmla="*/ 15 h 144"/>
              <a:gd name="T20" fmla="*/ 108 w 145"/>
              <a:gd name="T21" fmla="*/ 9 h 144"/>
              <a:gd name="T22" fmla="*/ 101 w 145"/>
              <a:gd name="T23" fmla="*/ 17 h 144"/>
              <a:gd name="T24" fmla="*/ 92 w 145"/>
              <a:gd name="T25" fmla="*/ 13 h 144"/>
              <a:gd name="T26" fmla="*/ 92 w 145"/>
              <a:gd name="T27" fmla="*/ 2 h 144"/>
              <a:gd name="T28" fmla="*/ 82 w 145"/>
              <a:gd name="T29" fmla="*/ 0 h 144"/>
              <a:gd name="T30" fmla="*/ 78 w 145"/>
              <a:gd name="T31" fmla="*/ 10 h 144"/>
              <a:gd name="T32" fmla="*/ 72 w 145"/>
              <a:gd name="T33" fmla="*/ 10 h 144"/>
              <a:gd name="T34" fmla="*/ 66 w 145"/>
              <a:gd name="T35" fmla="*/ 2 h 144"/>
              <a:gd name="T36" fmla="*/ 63 w 145"/>
              <a:gd name="T37" fmla="*/ 0 h 144"/>
              <a:gd name="T38" fmla="*/ 52 w 145"/>
              <a:gd name="T39" fmla="*/ 4 h 144"/>
              <a:gd name="T40" fmla="*/ 45 w 145"/>
              <a:gd name="T41" fmla="*/ 17 h 144"/>
              <a:gd name="T42" fmla="*/ 38 w 145"/>
              <a:gd name="T43" fmla="*/ 9 h 144"/>
              <a:gd name="T44" fmla="*/ 28 w 145"/>
              <a:gd name="T45" fmla="*/ 14 h 144"/>
              <a:gd name="T46" fmla="*/ 32 w 145"/>
              <a:gd name="T47" fmla="*/ 25 h 144"/>
              <a:gd name="T48" fmla="*/ 18 w 145"/>
              <a:gd name="T49" fmla="*/ 27 h 144"/>
              <a:gd name="T50" fmla="*/ 15 w 145"/>
              <a:gd name="T51" fmla="*/ 28 h 144"/>
              <a:gd name="T52" fmla="*/ 10 w 145"/>
              <a:gd name="T53" fmla="*/ 39 h 144"/>
              <a:gd name="T54" fmla="*/ 14 w 145"/>
              <a:gd name="T55" fmla="*/ 52 h 144"/>
              <a:gd name="T56" fmla="*/ 5 w 145"/>
              <a:gd name="T57" fmla="*/ 51 h 144"/>
              <a:gd name="T58" fmla="*/ 2 w 145"/>
              <a:gd name="T59" fmla="*/ 53 h 144"/>
              <a:gd name="T60" fmla="*/ 2 w 145"/>
              <a:gd name="T61" fmla="*/ 65 h 144"/>
              <a:gd name="T62" fmla="*/ 11 w 145"/>
              <a:gd name="T63" fmla="*/ 77 h 144"/>
              <a:gd name="T64" fmla="*/ 0 w 145"/>
              <a:gd name="T65" fmla="*/ 82 h 144"/>
              <a:gd name="T66" fmla="*/ 5 w 145"/>
              <a:gd name="T67" fmla="*/ 93 h 144"/>
              <a:gd name="T68" fmla="*/ 14 w 145"/>
              <a:gd name="T69" fmla="*/ 91 h 144"/>
              <a:gd name="T70" fmla="*/ 17 w 145"/>
              <a:gd name="T71" fmla="*/ 100 h 144"/>
              <a:gd name="T72" fmla="*/ 10 w 145"/>
              <a:gd name="T73" fmla="*/ 108 h 144"/>
              <a:gd name="T74" fmla="*/ 17 w 145"/>
              <a:gd name="T75" fmla="*/ 117 h 144"/>
              <a:gd name="T76" fmla="*/ 26 w 145"/>
              <a:gd name="T77" fmla="*/ 112 h 144"/>
              <a:gd name="T78" fmla="*/ 28 w 145"/>
              <a:gd name="T79" fmla="*/ 127 h 144"/>
              <a:gd name="T80" fmla="*/ 37 w 145"/>
              <a:gd name="T81" fmla="*/ 135 h 144"/>
              <a:gd name="T82" fmla="*/ 40 w 145"/>
              <a:gd name="T83" fmla="*/ 134 h 144"/>
              <a:gd name="T84" fmla="*/ 53 w 145"/>
              <a:gd name="T85" fmla="*/ 131 h 144"/>
              <a:gd name="T86" fmla="*/ 52 w 145"/>
              <a:gd name="T87" fmla="*/ 140 h 144"/>
              <a:gd name="T88" fmla="*/ 63 w 145"/>
              <a:gd name="T89" fmla="*/ 144 h 144"/>
              <a:gd name="T90" fmla="*/ 66 w 145"/>
              <a:gd name="T91" fmla="*/ 142 h 144"/>
              <a:gd name="T92" fmla="*/ 73 w 145"/>
              <a:gd name="T93" fmla="*/ 134 h 144"/>
              <a:gd name="T94" fmla="*/ 80 w 145"/>
              <a:gd name="T95" fmla="*/ 142 h 144"/>
              <a:gd name="T96" fmla="*/ 82 w 145"/>
              <a:gd name="T97" fmla="*/ 144 h 144"/>
              <a:gd name="T98" fmla="*/ 93 w 145"/>
              <a:gd name="T99" fmla="*/ 140 h 144"/>
              <a:gd name="T100" fmla="*/ 101 w 145"/>
              <a:gd name="T101" fmla="*/ 127 h 144"/>
              <a:gd name="T102" fmla="*/ 108 w 145"/>
              <a:gd name="T103" fmla="*/ 136 h 144"/>
              <a:gd name="T104" fmla="*/ 117 w 145"/>
              <a:gd name="T105" fmla="*/ 130 h 144"/>
              <a:gd name="T106" fmla="*/ 113 w 145"/>
              <a:gd name="T107" fmla="*/ 119 h 144"/>
              <a:gd name="T108" fmla="*/ 128 w 145"/>
              <a:gd name="T109" fmla="*/ 117 h 144"/>
              <a:gd name="T110" fmla="*/ 131 w 145"/>
              <a:gd name="T111" fmla="*/ 117 h 144"/>
              <a:gd name="T112" fmla="*/ 135 w 145"/>
              <a:gd name="T113" fmla="*/ 106 h 144"/>
              <a:gd name="T114" fmla="*/ 132 w 145"/>
              <a:gd name="T115" fmla="*/ 92 h 144"/>
              <a:gd name="T116" fmla="*/ 141 w 145"/>
              <a:gd name="T117" fmla="*/ 93 h 144"/>
              <a:gd name="T118" fmla="*/ 143 w 145"/>
              <a:gd name="T119" fmla="*/ 91 h 144"/>
              <a:gd name="T120" fmla="*/ 143 w 145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44">
                <a:moveTo>
                  <a:pt x="143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4"/>
                  <a:pt x="135" y="70"/>
                  <a:pt x="135" y="6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4"/>
                  <a:pt x="145" y="63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8"/>
                  <a:pt x="129" y="45"/>
                </a:cubicBezTo>
                <a:cubicBezTo>
                  <a:pt x="128" y="45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6" y="37"/>
                  <a:pt x="136" y="36"/>
                </a:cubicBezTo>
                <a:cubicBezTo>
                  <a:pt x="134" y="33"/>
                  <a:pt x="132" y="30"/>
                  <a:pt x="130" y="28"/>
                </a:cubicBezTo>
                <a:cubicBezTo>
                  <a:pt x="130" y="27"/>
                  <a:pt x="129" y="27"/>
                  <a:pt x="129" y="27"/>
                </a:cubicBezTo>
                <a:cubicBezTo>
                  <a:pt x="128" y="27"/>
                  <a:pt x="128" y="27"/>
                  <a:pt x="127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5" y="27"/>
                  <a:pt x="113" y="25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18" y="17"/>
                  <a:pt x="118" y="15"/>
                  <a:pt x="117" y="15"/>
                </a:cubicBezTo>
                <a:cubicBezTo>
                  <a:pt x="114" y="13"/>
                  <a:pt x="112" y="11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6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8" y="16"/>
                  <a:pt x="96" y="15"/>
                  <a:pt x="93" y="14"/>
                </a:cubicBezTo>
                <a:cubicBezTo>
                  <a:pt x="92" y="14"/>
                  <a:pt x="92" y="13"/>
                  <a:pt x="92" y="13"/>
                </a:cubicBezTo>
                <a:cubicBezTo>
                  <a:pt x="93" y="5"/>
                  <a:pt x="93" y="5"/>
                  <a:pt x="93" y="5"/>
                </a:cubicBezTo>
                <a:cubicBezTo>
                  <a:pt x="94" y="4"/>
                  <a:pt x="93" y="2"/>
                  <a:pt x="92" y="2"/>
                </a:cubicBezTo>
                <a:cubicBezTo>
                  <a:pt x="88" y="1"/>
                  <a:pt x="85" y="1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1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4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10"/>
                  <a:pt x="69" y="10"/>
                  <a:pt x="68" y="1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5" y="0"/>
                  <a:pt x="64" y="0"/>
                </a:cubicBezTo>
                <a:cubicBezTo>
                  <a:pt x="64" y="0"/>
                  <a:pt x="64" y="0"/>
                  <a:pt x="63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0" y="14"/>
                  <a:pt x="47" y="15"/>
                  <a:pt x="45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9"/>
                  <a:pt x="38" y="9"/>
                  <a:pt x="38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4" y="11"/>
                  <a:pt x="31" y="12"/>
                  <a:pt x="28" y="14"/>
                </a:cubicBezTo>
                <a:cubicBezTo>
                  <a:pt x="27" y="15"/>
                  <a:pt x="27" y="16"/>
                  <a:pt x="28" y="17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7"/>
                  <a:pt x="28" y="29"/>
                  <a:pt x="25" y="3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5" y="27"/>
                  <a:pt x="15" y="28"/>
                </a:cubicBezTo>
                <a:cubicBezTo>
                  <a:pt x="13" y="30"/>
                  <a:pt x="11" y="33"/>
                  <a:pt x="9" y="36"/>
                </a:cubicBezTo>
                <a:cubicBezTo>
                  <a:pt x="9" y="37"/>
                  <a:pt x="9" y="38"/>
                  <a:pt x="10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4" y="51"/>
                </a:cubicBezTo>
                <a:cubicBezTo>
                  <a:pt x="3" y="51"/>
                  <a:pt x="3" y="52"/>
                  <a:pt x="2" y="53"/>
                </a:cubicBezTo>
                <a:cubicBezTo>
                  <a:pt x="1" y="56"/>
                  <a:pt x="1" y="60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0"/>
                  <a:pt x="10" y="74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1" y="85"/>
                  <a:pt x="2" y="88"/>
                  <a:pt x="2" y="91"/>
                </a:cubicBezTo>
                <a:cubicBezTo>
                  <a:pt x="3" y="92"/>
                  <a:pt x="4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7"/>
                  <a:pt x="17" y="99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9" y="106"/>
                  <a:pt x="9" y="107"/>
                  <a:pt x="10" y="108"/>
                </a:cubicBezTo>
                <a:cubicBezTo>
                  <a:pt x="11" y="111"/>
                  <a:pt x="13" y="114"/>
                  <a:pt x="15" y="117"/>
                </a:cubicBezTo>
                <a:cubicBezTo>
                  <a:pt x="16" y="117"/>
                  <a:pt x="16" y="117"/>
                  <a:pt x="17" y="117"/>
                </a:cubicBezTo>
                <a:cubicBezTo>
                  <a:pt x="17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5"/>
                  <a:pt x="30" y="117"/>
                  <a:pt x="33" y="119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7" y="128"/>
                  <a:pt x="27" y="129"/>
                  <a:pt x="28" y="130"/>
                </a:cubicBezTo>
                <a:cubicBezTo>
                  <a:pt x="31" y="132"/>
                  <a:pt x="34" y="133"/>
                  <a:pt x="37" y="135"/>
                </a:cubicBezTo>
                <a:cubicBezTo>
                  <a:pt x="37" y="135"/>
                  <a:pt x="37" y="135"/>
                  <a:pt x="38" y="135"/>
                </a:cubicBezTo>
                <a:cubicBezTo>
                  <a:pt x="38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9"/>
                  <a:pt x="50" y="130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1"/>
                  <a:pt x="53" y="142"/>
                  <a:pt x="54" y="142"/>
                </a:cubicBezTo>
                <a:cubicBezTo>
                  <a:pt x="57" y="143"/>
                  <a:pt x="60" y="144"/>
                  <a:pt x="63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4"/>
                  <a:pt x="68" y="134"/>
                  <a:pt x="68" y="134"/>
                </a:cubicBezTo>
                <a:cubicBezTo>
                  <a:pt x="70" y="134"/>
                  <a:pt x="71" y="134"/>
                  <a:pt x="73" y="134"/>
                </a:cubicBezTo>
                <a:cubicBezTo>
                  <a:pt x="75" y="134"/>
                  <a:pt x="76" y="134"/>
                  <a:pt x="78" y="134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9" y="143"/>
                  <a:pt x="92" y="142"/>
                </a:cubicBezTo>
                <a:cubicBezTo>
                  <a:pt x="93" y="142"/>
                  <a:pt x="94" y="141"/>
                  <a:pt x="93" y="140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06" y="135"/>
                  <a:pt x="107" y="136"/>
                  <a:pt x="108" y="136"/>
                </a:cubicBezTo>
                <a:cubicBezTo>
                  <a:pt x="108" y="136"/>
                  <a:pt x="109" y="135"/>
                  <a:pt x="109" y="135"/>
                </a:cubicBezTo>
                <a:cubicBezTo>
                  <a:pt x="112" y="134"/>
                  <a:pt x="115" y="132"/>
                  <a:pt x="117" y="130"/>
                </a:cubicBezTo>
                <a:cubicBezTo>
                  <a:pt x="118" y="129"/>
                  <a:pt x="118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8"/>
                  <a:pt x="129" y="118"/>
                </a:cubicBezTo>
                <a:cubicBezTo>
                  <a:pt x="129" y="118"/>
                  <a:pt x="130" y="117"/>
                  <a:pt x="131" y="117"/>
                </a:cubicBezTo>
                <a:cubicBezTo>
                  <a:pt x="133" y="114"/>
                  <a:pt x="134" y="111"/>
                  <a:pt x="136" y="109"/>
                </a:cubicBezTo>
                <a:cubicBezTo>
                  <a:pt x="137" y="108"/>
                  <a:pt x="136" y="106"/>
                  <a:pt x="135" y="106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98"/>
                  <a:pt x="131" y="95"/>
                  <a:pt x="132" y="92"/>
                </a:cubicBezTo>
                <a:cubicBezTo>
                  <a:pt x="132" y="92"/>
                  <a:pt x="132" y="92"/>
                  <a:pt x="132" y="91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2" y="93"/>
                  <a:pt x="143" y="92"/>
                  <a:pt x="143" y="91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80"/>
                  <a:pt x="145" y="79"/>
                  <a:pt x="143" y="79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19050" cap="rnd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970792" y="3339452"/>
            <a:ext cx="2748361" cy="293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Dr. Mike Busch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1107" y="4859813"/>
            <a:ext cx="1327544" cy="293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Christy Pearson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778240" y="3947565"/>
            <a:ext cx="1096454" cy="293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Val </a:t>
            </a:r>
            <a:r>
              <a:rPr lang="en-US" sz="1467" dirty="0" err="1">
                <a:solidFill>
                  <a:srgbClr val="FFFFFF"/>
                </a:solidFill>
              </a:rPr>
              <a:t>Bardash</a:t>
            </a:r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9992" y="4619960"/>
            <a:ext cx="1608133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Easy to calculate</a:t>
            </a:r>
          </a:p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pricing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41371" y="4224763"/>
            <a:ext cx="1107017" cy="531284"/>
            <a:chOff x="10460038" y="4997451"/>
            <a:chExt cx="830263" cy="398463"/>
          </a:xfrm>
          <a:noFill/>
        </p:grpSpPr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0460038" y="4997451"/>
              <a:ext cx="390525" cy="398463"/>
            </a:xfrm>
            <a:custGeom>
              <a:avLst/>
              <a:gdLst>
                <a:gd name="T0" fmla="*/ 90 w 123"/>
                <a:gd name="T1" fmla="*/ 92 h 126"/>
                <a:gd name="T2" fmla="*/ 79 w 123"/>
                <a:gd name="T3" fmla="*/ 70 h 126"/>
                <a:gd name="T4" fmla="*/ 91 w 123"/>
                <a:gd name="T5" fmla="*/ 39 h 126"/>
                <a:gd name="T6" fmla="*/ 61 w 123"/>
                <a:gd name="T7" fmla="*/ 0 h 126"/>
                <a:gd name="T8" fmla="*/ 32 w 123"/>
                <a:gd name="T9" fmla="*/ 39 h 126"/>
                <a:gd name="T10" fmla="*/ 44 w 123"/>
                <a:gd name="T11" fmla="*/ 70 h 126"/>
                <a:gd name="T12" fmla="*/ 34 w 123"/>
                <a:gd name="T13" fmla="*/ 92 h 126"/>
                <a:gd name="T14" fmla="*/ 0 w 123"/>
                <a:gd name="T15" fmla="*/ 123 h 126"/>
                <a:gd name="T16" fmla="*/ 2 w 123"/>
                <a:gd name="T17" fmla="*/ 126 h 126"/>
                <a:gd name="T18" fmla="*/ 121 w 123"/>
                <a:gd name="T19" fmla="*/ 126 h 126"/>
                <a:gd name="T20" fmla="*/ 123 w 123"/>
                <a:gd name="T21" fmla="*/ 123 h 126"/>
                <a:gd name="T22" fmla="*/ 90 w 123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126">
                  <a:moveTo>
                    <a:pt x="90" y="92"/>
                  </a:moveTo>
                  <a:cubicBezTo>
                    <a:pt x="82" y="90"/>
                    <a:pt x="80" y="78"/>
                    <a:pt x="79" y="70"/>
                  </a:cubicBezTo>
                  <a:cubicBezTo>
                    <a:pt x="86" y="62"/>
                    <a:pt x="91" y="51"/>
                    <a:pt x="91" y="39"/>
                  </a:cubicBezTo>
                  <a:cubicBezTo>
                    <a:pt x="91" y="15"/>
                    <a:pt x="80" y="0"/>
                    <a:pt x="61" y="0"/>
                  </a:cubicBezTo>
                  <a:cubicBezTo>
                    <a:pt x="43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1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2" y="126"/>
                    <a:pt x="123" y="125"/>
                    <a:pt x="123" y="123"/>
                  </a:cubicBezTo>
                  <a:cubicBezTo>
                    <a:pt x="123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0898188" y="4997451"/>
              <a:ext cx="392113" cy="398463"/>
            </a:xfrm>
            <a:custGeom>
              <a:avLst/>
              <a:gdLst>
                <a:gd name="T0" fmla="*/ 90 w 124"/>
                <a:gd name="T1" fmla="*/ 92 h 126"/>
                <a:gd name="T2" fmla="*/ 80 w 124"/>
                <a:gd name="T3" fmla="*/ 70 h 126"/>
                <a:gd name="T4" fmla="*/ 92 w 124"/>
                <a:gd name="T5" fmla="*/ 39 h 126"/>
                <a:gd name="T6" fmla="*/ 62 w 124"/>
                <a:gd name="T7" fmla="*/ 0 h 126"/>
                <a:gd name="T8" fmla="*/ 32 w 124"/>
                <a:gd name="T9" fmla="*/ 39 h 126"/>
                <a:gd name="T10" fmla="*/ 44 w 124"/>
                <a:gd name="T11" fmla="*/ 70 h 126"/>
                <a:gd name="T12" fmla="*/ 34 w 124"/>
                <a:gd name="T13" fmla="*/ 92 h 126"/>
                <a:gd name="T14" fmla="*/ 0 w 124"/>
                <a:gd name="T15" fmla="*/ 123 h 126"/>
                <a:gd name="T16" fmla="*/ 2 w 124"/>
                <a:gd name="T17" fmla="*/ 126 h 126"/>
                <a:gd name="T18" fmla="*/ 121 w 124"/>
                <a:gd name="T19" fmla="*/ 126 h 126"/>
                <a:gd name="T20" fmla="*/ 124 w 124"/>
                <a:gd name="T21" fmla="*/ 123 h 126"/>
                <a:gd name="T22" fmla="*/ 90 w 124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126">
                  <a:moveTo>
                    <a:pt x="90" y="92"/>
                  </a:moveTo>
                  <a:cubicBezTo>
                    <a:pt x="82" y="90"/>
                    <a:pt x="80" y="78"/>
                    <a:pt x="80" y="70"/>
                  </a:cubicBezTo>
                  <a:cubicBezTo>
                    <a:pt x="87" y="62"/>
                    <a:pt x="92" y="51"/>
                    <a:pt x="92" y="39"/>
                  </a:cubicBezTo>
                  <a:cubicBezTo>
                    <a:pt x="92" y="15"/>
                    <a:pt x="80" y="0"/>
                    <a:pt x="62" y="0"/>
                  </a:cubicBezTo>
                  <a:cubicBezTo>
                    <a:pt x="44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2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3" y="126"/>
                    <a:pt x="124" y="125"/>
                    <a:pt x="124" y="123"/>
                  </a:cubicBezTo>
                  <a:cubicBezTo>
                    <a:pt x="124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0764838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3 w 15"/>
                <a:gd name="T3" fmla="*/ 12 h 15"/>
                <a:gd name="T4" fmla="*/ 15 w 15"/>
                <a:gd name="T5" fmla="*/ 7 h 15"/>
                <a:gd name="T6" fmla="*/ 13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2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3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3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10879138" y="5097463"/>
              <a:ext cx="47625" cy="47625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10821988" y="5097463"/>
              <a:ext cx="47625" cy="47625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0939463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2 w 15"/>
                <a:gd name="T3" fmla="*/ 12 h 15"/>
                <a:gd name="T4" fmla="*/ 15 w 15"/>
                <a:gd name="T5" fmla="*/ 7 h 15"/>
                <a:gd name="T6" fmla="*/ 12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3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2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2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40" name="Group 4"/>
          <p:cNvGrpSpPr>
            <a:grpSpLocks noChangeAspect="1"/>
          </p:cNvGrpSpPr>
          <p:nvPr/>
        </p:nvGrpSpPr>
        <p:grpSpPr bwMode="auto">
          <a:xfrm>
            <a:off x="1815807" y="2085688"/>
            <a:ext cx="1058335" cy="1060449"/>
            <a:chOff x="4420" y="-920"/>
            <a:chExt cx="500" cy="501"/>
          </a:xfrm>
          <a:solidFill>
            <a:schemeClr val="tx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4585" y="-782"/>
              <a:ext cx="84" cy="160"/>
            </a:xfrm>
            <a:custGeom>
              <a:avLst/>
              <a:gdLst>
                <a:gd name="T0" fmla="*/ 100 w 107"/>
                <a:gd name="T1" fmla="*/ 205 h 205"/>
                <a:gd name="T2" fmla="*/ 7 w 107"/>
                <a:gd name="T3" fmla="*/ 205 h 205"/>
                <a:gd name="T4" fmla="*/ 0 w 107"/>
                <a:gd name="T5" fmla="*/ 198 h 205"/>
                <a:gd name="T6" fmla="*/ 45 w 107"/>
                <a:gd name="T7" fmla="*/ 109 h 205"/>
                <a:gd name="T8" fmla="*/ 55 w 107"/>
                <a:gd name="T9" fmla="*/ 101 h 205"/>
                <a:gd name="T10" fmla="*/ 93 w 107"/>
                <a:gd name="T11" fmla="*/ 51 h 205"/>
                <a:gd name="T12" fmla="*/ 54 w 107"/>
                <a:gd name="T13" fmla="*/ 14 h 205"/>
                <a:gd name="T14" fmla="*/ 14 w 107"/>
                <a:gd name="T15" fmla="*/ 51 h 205"/>
                <a:gd name="T16" fmla="*/ 7 w 107"/>
                <a:gd name="T17" fmla="*/ 58 h 205"/>
                <a:gd name="T18" fmla="*/ 0 w 107"/>
                <a:gd name="T19" fmla="*/ 51 h 205"/>
                <a:gd name="T20" fmla="*/ 54 w 107"/>
                <a:gd name="T21" fmla="*/ 0 h 205"/>
                <a:gd name="T22" fmla="*/ 107 w 107"/>
                <a:gd name="T23" fmla="*/ 51 h 205"/>
                <a:gd name="T24" fmla="*/ 63 w 107"/>
                <a:gd name="T25" fmla="*/ 113 h 205"/>
                <a:gd name="T26" fmla="*/ 54 w 107"/>
                <a:gd name="T27" fmla="*/ 120 h 205"/>
                <a:gd name="T28" fmla="*/ 14 w 107"/>
                <a:gd name="T29" fmla="*/ 191 h 205"/>
                <a:gd name="T30" fmla="*/ 100 w 107"/>
                <a:gd name="T31" fmla="*/ 191 h 205"/>
                <a:gd name="T32" fmla="*/ 107 w 107"/>
                <a:gd name="T33" fmla="*/ 198 h 205"/>
                <a:gd name="T34" fmla="*/ 100 w 107"/>
                <a:gd name="T3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205">
                  <a:moveTo>
                    <a:pt x="100" y="205"/>
                  </a:moveTo>
                  <a:cubicBezTo>
                    <a:pt x="7" y="205"/>
                    <a:pt x="7" y="205"/>
                    <a:pt x="7" y="205"/>
                  </a:cubicBezTo>
                  <a:cubicBezTo>
                    <a:pt x="3" y="205"/>
                    <a:pt x="0" y="202"/>
                    <a:pt x="0" y="198"/>
                  </a:cubicBezTo>
                  <a:cubicBezTo>
                    <a:pt x="0" y="150"/>
                    <a:pt x="18" y="131"/>
                    <a:pt x="45" y="109"/>
                  </a:cubicBezTo>
                  <a:cubicBezTo>
                    <a:pt x="48" y="106"/>
                    <a:pt x="51" y="104"/>
                    <a:pt x="55" y="101"/>
                  </a:cubicBezTo>
                  <a:cubicBezTo>
                    <a:pt x="71" y="90"/>
                    <a:pt x="93" y="73"/>
                    <a:pt x="93" y="51"/>
                  </a:cubicBezTo>
                  <a:cubicBezTo>
                    <a:pt x="93" y="28"/>
                    <a:pt x="78" y="14"/>
                    <a:pt x="54" y="14"/>
                  </a:cubicBezTo>
                  <a:cubicBezTo>
                    <a:pt x="31" y="14"/>
                    <a:pt x="14" y="30"/>
                    <a:pt x="14" y="51"/>
                  </a:cubicBezTo>
                  <a:cubicBezTo>
                    <a:pt x="14" y="55"/>
                    <a:pt x="11" y="58"/>
                    <a:pt x="7" y="58"/>
                  </a:cubicBezTo>
                  <a:cubicBezTo>
                    <a:pt x="3" y="58"/>
                    <a:pt x="0" y="55"/>
                    <a:pt x="0" y="51"/>
                  </a:cubicBezTo>
                  <a:cubicBezTo>
                    <a:pt x="0" y="22"/>
                    <a:pt x="24" y="0"/>
                    <a:pt x="54" y="0"/>
                  </a:cubicBezTo>
                  <a:cubicBezTo>
                    <a:pt x="86" y="0"/>
                    <a:pt x="107" y="20"/>
                    <a:pt x="107" y="51"/>
                  </a:cubicBezTo>
                  <a:cubicBezTo>
                    <a:pt x="107" y="81"/>
                    <a:pt x="81" y="100"/>
                    <a:pt x="63" y="113"/>
                  </a:cubicBezTo>
                  <a:cubicBezTo>
                    <a:pt x="60" y="115"/>
                    <a:pt x="56" y="118"/>
                    <a:pt x="54" y="120"/>
                  </a:cubicBezTo>
                  <a:cubicBezTo>
                    <a:pt x="30" y="139"/>
                    <a:pt x="15" y="154"/>
                    <a:pt x="14" y="191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104" y="191"/>
                    <a:pt x="107" y="194"/>
                    <a:pt x="107" y="198"/>
                  </a:cubicBezTo>
                  <a:cubicBezTo>
                    <a:pt x="107" y="202"/>
                    <a:pt x="104" y="205"/>
                    <a:pt x="10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4671" y="-782"/>
              <a:ext cx="96" cy="160"/>
            </a:xfrm>
            <a:custGeom>
              <a:avLst/>
              <a:gdLst>
                <a:gd name="T0" fmla="*/ 89 w 123"/>
                <a:gd name="T1" fmla="*/ 206 h 206"/>
                <a:gd name="T2" fmla="*/ 82 w 123"/>
                <a:gd name="T3" fmla="*/ 199 h 206"/>
                <a:gd name="T4" fmla="*/ 82 w 123"/>
                <a:gd name="T5" fmla="*/ 147 h 206"/>
                <a:gd name="T6" fmla="*/ 7 w 123"/>
                <a:gd name="T7" fmla="*/ 147 h 206"/>
                <a:gd name="T8" fmla="*/ 1 w 123"/>
                <a:gd name="T9" fmla="*/ 143 h 206"/>
                <a:gd name="T10" fmla="*/ 1 w 123"/>
                <a:gd name="T11" fmla="*/ 136 h 206"/>
                <a:gd name="T12" fmla="*/ 83 w 123"/>
                <a:gd name="T13" fmla="*/ 4 h 206"/>
                <a:gd name="T14" fmla="*/ 91 w 123"/>
                <a:gd name="T15" fmla="*/ 1 h 206"/>
                <a:gd name="T16" fmla="*/ 96 w 123"/>
                <a:gd name="T17" fmla="*/ 8 h 206"/>
                <a:gd name="T18" fmla="*/ 96 w 123"/>
                <a:gd name="T19" fmla="*/ 133 h 206"/>
                <a:gd name="T20" fmla="*/ 116 w 123"/>
                <a:gd name="T21" fmla="*/ 133 h 206"/>
                <a:gd name="T22" fmla="*/ 123 w 123"/>
                <a:gd name="T23" fmla="*/ 140 h 206"/>
                <a:gd name="T24" fmla="*/ 116 w 123"/>
                <a:gd name="T25" fmla="*/ 147 h 206"/>
                <a:gd name="T26" fmla="*/ 96 w 123"/>
                <a:gd name="T27" fmla="*/ 147 h 206"/>
                <a:gd name="T28" fmla="*/ 96 w 123"/>
                <a:gd name="T29" fmla="*/ 199 h 206"/>
                <a:gd name="T30" fmla="*/ 89 w 123"/>
                <a:gd name="T31" fmla="*/ 206 h 206"/>
                <a:gd name="T32" fmla="*/ 20 w 123"/>
                <a:gd name="T33" fmla="*/ 133 h 206"/>
                <a:gd name="T34" fmla="*/ 82 w 123"/>
                <a:gd name="T35" fmla="*/ 133 h 206"/>
                <a:gd name="T36" fmla="*/ 82 w 123"/>
                <a:gd name="T37" fmla="*/ 32 h 206"/>
                <a:gd name="T38" fmla="*/ 20 w 123"/>
                <a:gd name="T39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206">
                  <a:moveTo>
                    <a:pt x="89" y="206"/>
                  </a:moveTo>
                  <a:cubicBezTo>
                    <a:pt x="86" y="206"/>
                    <a:pt x="82" y="203"/>
                    <a:pt x="82" y="199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5" y="147"/>
                    <a:pt x="2" y="146"/>
                    <a:pt x="1" y="143"/>
                  </a:cubicBezTo>
                  <a:cubicBezTo>
                    <a:pt x="0" y="141"/>
                    <a:pt x="0" y="138"/>
                    <a:pt x="1" y="136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5" y="1"/>
                    <a:pt x="88" y="0"/>
                    <a:pt x="91" y="1"/>
                  </a:cubicBezTo>
                  <a:cubicBezTo>
                    <a:pt x="94" y="2"/>
                    <a:pt x="96" y="5"/>
                    <a:pt x="96" y="8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20" y="133"/>
                    <a:pt x="123" y="136"/>
                    <a:pt x="123" y="140"/>
                  </a:cubicBezTo>
                  <a:cubicBezTo>
                    <a:pt x="123" y="144"/>
                    <a:pt x="120" y="147"/>
                    <a:pt x="11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99"/>
                    <a:pt x="96" y="199"/>
                    <a:pt x="96" y="199"/>
                  </a:cubicBezTo>
                  <a:cubicBezTo>
                    <a:pt x="96" y="203"/>
                    <a:pt x="93" y="206"/>
                    <a:pt x="89" y="206"/>
                  </a:cubicBezTo>
                  <a:close/>
                  <a:moveTo>
                    <a:pt x="20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32"/>
                    <a:pt x="82" y="32"/>
                    <a:pt x="82" y="32"/>
                  </a:cubicBezTo>
                  <a:lnTo>
                    <a:pt x="20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4663" y="-920"/>
              <a:ext cx="11" cy="48"/>
            </a:xfrm>
            <a:custGeom>
              <a:avLst/>
              <a:gdLst>
                <a:gd name="T0" fmla="*/ 7 w 14"/>
                <a:gd name="T1" fmla="*/ 62 h 62"/>
                <a:gd name="T2" fmla="*/ 0 w 14"/>
                <a:gd name="T3" fmla="*/ 55 h 62"/>
                <a:gd name="T4" fmla="*/ 0 w 14"/>
                <a:gd name="T5" fmla="*/ 7 h 62"/>
                <a:gd name="T6" fmla="*/ 7 w 14"/>
                <a:gd name="T7" fmla="*/ 0 h 62"/>
                <a:gd name="T8" fmla="*/ 14 w 14"/>
                <a:gd name="T9" fmla="*/ 7 h 62"/>
                <a:gd name="T10" fmla="*/ 14 w 14"/>
                <a:gd name="T11" fmla="*/ 55 h 62"/>
                <a:gd name="T12" fmla="*/ 7 w 1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2">
                  <a:moveTo>
                    <a:pt x="7" y="62"/>
                  </a:moveTo>
                  <a:cubicBezTo>
                    <a:pt x="3" y="62"/>
                    <a:pt x="0" y="59"/>
                    <a:pt x="0" y="5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9"/>
                    <a:pt x="11" y="62"/>
                    <a:pt x="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872" y="-675"/>
              <a:ext cx="48" cy="11"/>
            </a:xfrm>
            <a:custGeom>
              <a:avLst/>
              <a:gdLst>
                <a:gd name="T0" fmla="*/ 55 w 62"/>
                <a:gd name="T1" fmla="*/ 14 h 14"/>
                <a:gd name="T2" fmla="*/ 7 w 62"/>
                <a:gd name="T3" fmla="*/ 14 h 14"/>
                <a:gd name="T4" fmla="*/ 0 w 62"/>
                <a:gd name="T5" fmla="*/ 7 h 14"/>
                <a:gd name="T6" fmla="*/ 7 w 62"/>
                <a:gd name="T7" fmla="*/ 0 h 14"/>
                <a:gd name="T8" fmla="*/ 55 w 62"/>
                <a:gd name="T9" fmla="*/ 0 h 14"/>
                <a:gd name="T10" fmla="*/ 62 w 62"/>
                <a:gd name="T11" fmla="*/ 7 h 14"/>
                <a:gd name="T12" fmla="*/ 55 w 6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4">
                  <a:moveTo>
                    <a:pt x="55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2" y="3"/>
                    <a:pt x="62" y="7"/>
                  </a:cubicBezTo>
                  <a:cubicBezTo>
                    <a:pt x="62" y="11"/>
                    <a:pt x="59" y="14"/>
                    <a:pt x="5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4843" y="-798"/>
              <a:ext cx="45" cy="30"/>
            </a:xfrm>
            <a:custGeom>
              <a:avLst/>
              <a:gdLst>
                <a:gd name="T0" fmla="*/ 8 w 58"/>
                <a:gd name="T1" fmla="*/ 39 h 39"/>
                <a:gd name="T2" fmla="*/ 2 w 58"/>
                <a:gd name="T3" fmla="*/ 35 h 39"/>
                <a:gd name="T4" fmla="*/ 4 w 58"/>
                <a:gd name="T5" fmla="*/ 26 h 39"/>
                <a:gd name="T6" fmla="*/ 46 w 58"/>
                <a:gd name="T7" fmla="*/ 2 h 39"/>
                <a:gd name="T8" fmla="*/ 56 w 58"/>
                <a:gd name="T9" fmla="*/ 4 h 39"/>
                <a:gd name="T10" fmla="*/ 53 w 58"/>
                <a:gd name="T11" fmla="*/ 14 h 39"/>
                <a:gd name="T12" fmla="*/ 11 w 58"/>
                <a:gd name="T13" fmla="*/ 38 h 39"/>
                <a:gd name="T14" fmla="*/ 8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8" y="39"/>
                  </a:moveTo>
                  <a:cubicBezTo>
                    <a:pt x="5" y="39"/>
                    <a:pt x="3" y="38"/>
                    <a:pt x="2" y="35"/>
                  </a:cubicBezTo>
                  <a:cubicBezTo>
                    <a:pt x="0" y="32"/>
                    <a:pt x="1" y="28"/>
                    <a:pt x="4" y="2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4" y="1"/>
                    <a:pt x="56" y="4"/>
                  </a:cubicBezTo>
                  <a:cubicBezTo>
                    <a:pt x="58" y="7"/>
                    <a:pt x="57" y="12"/>
                    <a:pt x="53" y="1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9"/>
                    <a:pt x="9" y="39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4767" y="-888"/>
              <a:ext cx="31" cy="44"/>
            </a:xfrm>
            <a:custGeom>
              <a:avLst/>
              <a:gdLst>
                <a:gd name="T0" fmla="*/ 8 w 40"/>
                <a:gd name="T1" fmla="*/ 57 h 57"/>
                <a:gd name="T2" fmla="*/ 4 w 40"/>
                <a:gd name="T3" fmla="*/ 56 h 57"/>
                <a:gd name="T4" fmla="*/ 2 w 40"/>
                <a:gd name="T5" fmla="*/ 46 h 57"/>
                <a:gd name="T6" fmla="*/ 26 w 40"/>
                <a:gd name="T7" fmla="*/ 4 h 57"/>
                <a:gd name="T8" fmla="*/ 36 w 40"/>
                <a:gd name="T9" fmla="*/ 2 h 57"/>
                <a:gd name="T10" fmla="*/ 38 w 40"/>
                <a:gd name="T11" fmla="*/ 11 h 57"/>
                <a:gd name="T12" fmla="*/ 14 w 40"/>
                <a:gd name="T13" fmla="*/ 53 h 57"/>
                <a:gd name="T14" fmla="*/ 8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8" y="57"/>
                  </a:moveTo>
                  <a:cubicBezTo>
                    <a:pt x="7" y="57"/>
                    <a:pt x="6" y="57"/>
                    <a:pt x="4" y="56"/>
                  </a:cubicBezTo>
                  <a:cubicBezTo>
                    <a:pt x="1" y="54"/>
                    <a:pt x="0" y="50"/>
                    <a:pt x="2" y="46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1"/>
                    <a:pt x="32" y="0"/>
                    <a:pt x="36" y="2"/>
                  </a:cubicBezTo>
                  <a:cubicBezTo>
                    <a:pt x="39" y="4"/>
                    <a:pt x="40" y="8"/>
                    <a:pt x="38" y="11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6"/>
                    <a:pt x="10" y="57"/>
                    <a:pt x="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843" y="-572"/>
              <a:ext cx="45" cy="31"/>
            </a:xfrm>
            <a:custGeom>
              <a:avLst/>
              <a:gdLst>
                <a:gd name="T0" fmla="*/ 50 w 58"/>
                <a:gd name="T1" fmla="*/ 40 h 40"/>
                <a:gd name="T2" fmla="*/ 46 w 58"/>
                <a:gd name="T3" fmla="*/ 39 h 40"/>
                <a:gd name="T4" fmla="*/ 4 w 58"/>
                <a:gd name="T5" fmla="*/ 14 h 40"/>
                <a:gd name="T6" fmla="*/ 2 w 58"/>
                <a:gd name="T7" fmla="*/ 5 h 40"/>
                <a:gd name="T8" fmla="*/ 11 w 58"/>
                <a:gd name="T9" fmla="*/ 2 h 40"/>
                <a:gd name="T10" fmla="*/ 53 w 58"/>
                <a:gd name="T11" fmla="*/ 27 h 40"/>
                <a:gd name="T12" fmla="*/ 56 w 58"/>
                <a:gd name="T13" fmla="*/ 36 h 40"/>
                <a:gd name="T14" fmla="*/ 50 w 5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50" y="40"/>
                  </a:moveTo>
                  <a:cubicBezTo>
                    <a:pt x="49" y="40"/>
                    <a:pt x="48" y="39"/>
                    <a:pt x="46" y="3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2"/>
                    <a:pt x="8" y="0"/>
                    <a:pt x="11" y="2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7" y="29"/>
                    <a:pt x="58" y="33"/>
                    <a:pt x="56" y="36"/>
                  </a:cubicBezTo>
                  <a:cubicBezTo>
                    <a:pt x="55" y="38"/>
                    <a:pt x="52" y="40"/>
                    <a:pt x="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4450" y="-798"/>
              <a:ext cx="45" cy="30"/>
            </a:xfrm>
            <a:custGeom>
              <a:avLst/>
              <a:gdLst>
                <a:gd name="T0" fmla="*/ 50 w 58"/>
                <a:gd name="T1" fmla="*/ 39 h 39"/>
                <a:gd name="T2" fmla="*/ 46 w 58"/>
                <a:gd name="T3" fmla="*/ 38 h 39"/>
                <a:gd name="T4" fmla="*/ 4 w 58"/>
                <a:gd name="T5" fmla="*/ 14 h 39"/>
                <a:gd name="T6" fmla="*/ 1 w 58"/>
                <a:gd name="T7" fmla="*/ 4 h 39"/>
                <a:gd name="T8" fmla="*/ 11 w 58"/>
                <a:gd name="T9" fmla="*/ 2 h 39"/>
                <a:gd name="T10" fmla="*/ 53 w 58"/>
                <a:gd name="T11" fmla="*/ 26 h 39"/>
                <a:gd name="T12" fmla="*/ 56 w 58"/>
                <a:gd name="T13" fmla="*/ 35 h 39"/>
                <a:gd name="T14" fmla="*/ 50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50" y="39"/>
                  </a:moveTo>
                  <a:cubicBezTo>
                    <a:pt x="48" y="39"/>
                    <a:pt x="47" y="39"/>
                    <a:pt x="46" y="3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2"/>
                    <a:pt x="0" y="7"/>
                    <a:pt x="1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6" y="28"/>
                    <a:pt x="58" y="32"/>
                    <a:pt x="56" y="35"/>
                  </a:cubicBezTo>
                  <a:cubicBezTo>
                    <a:pt x="54" y="38"/>
                    <a:pt x="52" y="39"/>
                    <a:pt x="5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4767" y="-496"/>
              <a:ext cx="31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4 h 57"/>
                <a:gd name="T4" fmla="*/ 2 w 40"/>
                <a:gd name="T5" fmla="*/ 12 h 57"/>
                <a:gd name="T6" fmla="*/ 4 w 40"/>
                <a:gd name="T7" fmla="*/ 2 h 57"/>
                <a:gd name="T8" fmla="*/ 14 w 40"/>
                <a:gd name="T9" fmla="*/ 5 h 57"/>
                <a:gd name="T10" fmla="*/ 38 w 40"/>
                <a:gd name="T11" fmla="*/ 47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7" y="56"/>
                    <a:pt x="26" y="5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8" y="0"/>
                    <a:pt x="12" y="1"/>
                    <a:pt x="14" y="5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3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4539" y="-888"/>
              <a:ext cx="32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3 h 57"/>
                <a:gd name="T4" fmla="*/ 2 w 40"/>
                <a:gd name="T5" fmla="*/ 11 h 57"/>
                <a:gd name="T6" fmla="*/ 5 w 40"/>
                <a:gd name="T7" fmla="*/ 2 h 57"/>
                <a:gd name="T8" fmla="*/ 14 w 40"/>
                <a:gd name="T9" fmla="*/ 4 h 57"/>
                <a:gd name="T10" fmla="*/ 39 w 40"/>
                <a:gd name="T11" fmla="*/ 46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8" y="56"/>
                    <a:pt x="26" y="5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1" y="4"/>
                    <a:pt x="5" y="2"/>
                  </a:cubicBezTo>
                  <a:cubicBezTo>
                    <a:pt x="8" y="0"/>
                    <a:pt x="12" y="1"/>
                    <a:pt x="14" y="4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4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2" name="Freeform 15"/>
            <p:cNvSpPr>
              <a:spLocks noEditPoints="1"/>
            </p:cNvSpPr>
            <p:nvPr/>
          </p:nvSpPr>
          <p:spPr bwMode="auto">
            <a:xfrm>
              <a:off x="4420" y="-697"/>
              <a:ext cx="294" cy="278"/>
            </a:xfrm>
            <a:custGeom>
              <a:avLst/>
              <a:gdLst>
                <a:gd name="T0" fmla="*/ 300 w 377"/>
                <a:gd name="T1" fmla="*/ 358 h 358"/>
                <a:gd name="T2" fmla="*/ 300 w 377"/>
                <a:gd name="T3" fmla="*/ 358 h 358"/>
                <a:gd name="T4" fmla="*/ 297 w 377"/>
                <a:gd name="T5" fmla="*/ 358 h 358"/>
                <a:gd name="T6" fmla="*/ 1 w 377"/>
                <a:gd name="T7" fmla="*/ 92 h 358"/>
                <a:gd name="T8" fmla="*/ 4 w 377"/>
                <a:gd name="T9" fmla="*/ 71 h 358"/>
                <a:gd name="T10" fmla="*/ 69 w 377"/>
                <a:gd name="T11" fmla="*/ 0 h 358"/>
                <a:gd name="T12" fmla="*/ 75 w 377"/>
                <a:gd name="T13" fmla="*/ 1 h 358"/>
                <a:gd name="T14" fmla="*/ 117 w 377"/>
                <a:gd name="T15" fmla="*/ 47 h 358"/>
                <a:gd name="T16" fmla="*/ 146 w 377"/>
                <a:gd name="T17" fmla="*/ 98 h 358"/>
                <a:gd name="T18" fmla="*/ 126 w 377"/>
                <a:gd name="T19" fmla="*/ 129 h 358"/>
                <a:gd name="T20" fmla="*/ 105 w 377"/>
                <a:gd name="T21" fmla="*/ 162 h 358"/>
                <a:gd name="T22" fmla="*/ 148 w 377"/>
                <a:gd name="T23" fmla="*/ 219 h 358"/>
                <a:gd name="T24" fmla="*/ 205 w 377"/>
                <a:gd name="T25" fmla="*/ 262 h 358"/>
                <a:gd name="T26" fmla="*/ 238 w 377"/>
                <a:gd name="T27" fmla="*/ 241 h 358"/>
                <a:gd name="T28" fmla="*/ 269 w 377"/>
                <a:gd name="T29" fmla="*/ 221 h 358"/>
                <a:gd name="T30" fmla="*/ 271 w 377"/>
                <a:gd name="T31" fmla="*/ 221 h 358"/>
                <a:gd name="T32" fmla="*/ 366 w 377"/>
                <a:gd name="T33" fmla="*/ 288 h 358"/>
                <a:gd name="T34" fmla="*/ 324 w 377"/>
                <a:gd name="T35" fmla="*/ 349 h 358"/>
                <a:gd name="T36" fmla="*/ 300 w 377"/>
                <a:gd name="T37" fmla="*/ 358 h 358"/>
                <a:gd name="T38" fmla="*/ 69 w 377"/>
                <a:gd name="T39" fmla="*/ 14 h 358"/>
                <a:gd name="T40" fmla="*/ 17 w 377"/>
                <a:gd name="T41" fmla="*/ 77 h 358"/>
                <a:gd name="T42" fmla="*/ 15 w 377"/>
                <a:gd name="T43" fmla="*/ 90 h 358"/>
                <a:gd name="T44" fmla="*/ 298 w 377"/>
                <a:gd name="T45" fmla="*/ 344 h 358"/>
                <a:gd name="T46" fmla="*/ 315 w 377"/>
                <a:gd name="T47" fmla="*/ 338 h 358"/>
                <a:gd name="T48" fmla="*/ 353 w 377"/>
                <a:gd name="T49" fmla="*/ 295 h 358"/>
                <a:gd name="T50" fmla="*/ 272 w 377"/>
                <a:gd name="T51" fmla="*/ 235 h 358"/>
                <a:gd name="T52" fmla="*/ 246 w 377"/>
                <a:gd name="T53" fmla="*/ 252 h 358"/>
                <a:gd name="T54" fmla="*/ 210 w 377"/>
                <a:gd name="T55" fmla="*/ 276 h 358"/>
                <a:gd name="T56" fmla="*/ 205 w 377"/>
                <a:gd name="T57" fmla="*/ 276 h 358"/>
                <a:gd name="T58" fmla="*/ 138 w 377"/>
                <a:gd name="T59" fmla="*/ 229 h 358"/>
                <a:gd name="T60" fmla="*/ 91 w 377"/>
                <a:gd name="T61" fmla="*/ 157 h 358"/>
                <a:gd name="T62" fmla="*/ 115 w 377"/>
                <a:gd name="T63" fmla="*/ 121 h 358"/>
                <a:gd name="T64" fmla="*/ 132 w 377"/>
                <a:gd name="T65" fmla="*/ 95 h 358"/>
                <a:gd name="T66" fmla="*/ 69 w 377"/>
                <a:gd name="T67" fmla="*/ 1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7" h="358">
                  <a:moveTo>
                    <a:pt x="300" y="358"/>
                  </a:moveTo>
                  <a:cubicBezTo>
                    <a:pt x="300" y="358"/>
                    <a:pt x="300" y="358"/>
                    <a:pt x="300" y="358"/>
                  </a:cubicBezTo>
                  <a:cubicBezTo>
                    <a:pt x="299" y="358"/>
                    <a:pt x="298" y="358"/>
                    <a:pt x="297" y="358"/>
                  </a:cubicBezTo>
                  <a:cubicBezTo>
                    <a:pt x="149" y="348"/>
                    <a:pt x="27" y="239"/>
                    <a:pt x="1" y="92"/>
                  </a:cubicBezTo>
                  <a:cubicBezTo>
                    <a:pt x="0" y="85"/>
                    <a:pt x="1" y="78"/>
                    <a:pt x="4" y="71"/>
                  </a:cubicBezTo>
                  <a:cubicBezTo>
                    <a:pt x="13" y="50"/>
                    <a:pt x="47" y="0"/>
                    <a:pt x="69" y="0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84" y="5"/>
                    <a:pt x="107" y="34"/>
                    <a:pt x="117" y="47"/>
                  </a:cubicBezTo>
                  <a:cubicBezTo>
                    <a:pt x="149" y="89"/>
                    <a:pt x="147" y="95"/>
                    <a:pt x="146" y="98"/>
                  </a:cubicBezTo>
                  <a:cubicBezTo>
                    <a:pt x="145" y="103"/>
                    <a:pt x="139" y="111"/>
                    <a:pt x="126" y="129"/>
                  </a:cubicBezTo>
                  <a:cubicBezTo>
                    <a:pt x="118" y="141"/>
                    <a:pt x="106" y="158"/>
                    <a:pt x="105" y="162"/>
                  </a:cubicBezTo>
                  <a:cubicBezTo>
                    <a:pt x="104" y="167"/>
                    <a:pt x="117" y="188"/>
                    <a:pt x="148" y="219"/>
                  </a:cubicBezTo>
                  <a:cubicBezTo>
                    <a:pt x="176" y="247"/>
                    <a:pt x="198" y="262"/>
                    <a:pt x="205" y="262"/>
                  </a:cubicBezTo>
                  <a:cubicBezTo>
                    <a:pt x="209" y="261"/>
                    <a:pt x="226" y="249"/>
                    <a:pt x="238" y="241"/>
                  </a:cubicBezTo>
                  <a:cubicBezTo>
                    <a:pt x="256" y="228"/>
                    <a:pt x="264" y="222"/>
                    <a:pt x="269" y="221"/>
                  </a:cubicBezTo>
                  <a:cubicBezTo>
                    <a:pt x="269" y="221"/>
                    <a:pt x="270" y="221"/>
                    <a:pt x="271" y="221"/>
                  </a:cubicBezTo>
                  <a:cubicBezTo>
                    <a:pt x="285" y="221"/>
                    <a:pt x="359" y="279"/>
                    <a:pt x="366" y="288"/>
                  </a:cubicBezTo>
                  <a:cubicBezTo>
                    <a:pt x="377" y="304"/>
                    <a:pt x="325" y="349"/>
                    <a:pt x="324" y="349"/>
                  </a:cubicBezTo>
                  <a:cubicBezTo>
                    <a:pt x="317" y="355"/>
                    <a:pt x="309" y="358"/>
                    <a:pt x="300" y="358"/>
                  </a:cubicBezTo>
                  <a:close/>
                  <a:moveTo>
                    <a:pt x="69" y="14"/>
                  </a:moveTo>
                  <a:cubicBezTo>
                    <a:pt x="58" y="14"/>
                    <a:pt x="28" y="50"/>
                    <a:pt x="17" y="77"/>
                  </a:cubicBezTo>
                  <a:cubicBezTo>
                    <a:pt x="15" y="81"/>
                    <a:pt x="14" y="86"/>
                    <a:pt x="15" y="90"/>
                  </a:cubicBezTo>
                  <a:cubicBezTo>
                    <a:pt x="40" y="230"/>
                    <a:pt x="156" y="334"/>
                    <a:pt x="298" y="344"/>
                  </a:cubicBezTo>
                  <a:cubicBezTo>
                    <a:pt x="304" y="344"/>
                    <a:pt x="310" y="342"/>
                    <a:pt x="315" y="338"/>
                  </a:cubicBezTo>
                  <a:cubicBezTo>
                    <a:pt x="334" y="322"/>
                    <a:pt x="351" y="302"/>
                    <a:pt x="353" y="295"/>
                  </a:cubicBezTo>
                  <a:cubicBezTo>
                    <a:pt x="343" y="284"/>
                    <a:pt x="284" y="239"/>
                    <a:pt x="272" y="235"/>
                  </a:cubicBezTo>
                  <a:cubicBezTo>
                    <a:pt x="267" y="237"/>
                    <a:pt x="255" y="246"/>
                    <a:pt x="246" y="252"/>
                  </a:cubicBezTo>
                  <a:cubicBezTo>
                    <a:pt x="227" y="265"/>
                    <a:pt x="216" y="274"/>
                    <a:pt x="210" y="276"/>
                  </a:cubicBezTo>
                  <a:cubicBezTo>
                    <a:pt x="208" y="276"/>
                    <a:pt x="207" y="276"/>
                    <a:pt x="205" y="276"/>
                  </a:cubicBezTo>
                  <a:cubicBezTo>
                    <a:pt x="187" y="276"/>
                    <a:pt x="152" y="243"/>
                    <a:pt x="138" y="229"/>
                  </a:cubicBezTo>
                  <a:cubicBezTo>
                    <a:pt x="92" y="183"/>
                    <a:pt x="89" y="164"/>
                    <a:pt x="91" y="157"/>
                  </a:cubicBezTo>
                  <a:cubicBezTo>
                    <a:pt x="93" y="151"/>
                    <a:pt x="102" y="140"/>
                    <a:pt x="115" y="121"/>
                  </a:cubicBezTo>
                  <a:cubicBezTo>
                    <a:pt x="121" y="112"/>
                    <a:pt x="130" y="100"/>
                    <a:pt x="132" y="95"/>
                  </a:cubicBezTo>
                  <a:cubicBezTo>
                    <a:pt x="127" y="82"/>
                    <a:pt x="79" y="19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55" name="Freeform 19"/>
          <p:cNvSpPr>
            <a:spLocks noEditPoints="1"/>
          </p:cNvSpPr>
          <p:nvPr/>
        </p:nvSpPr>
        <p:spPr bwMode="auto">
          <a:xfrm>
            <a:off x="5840684" y="2888784"/>
            <a:ext cx="971549" cy="973665"/>
          </a:xfrm>
          <a:custGeom>
            <a:avLst/>
            <a:gdLst>
              <a:gd name="T0" fmla="*/ 498 w 558"/>
              <a:gd name="T1" fmla="*/ 298 h 559"/>
              <a:gd name="T2" fmla="*/ 488 w 558"/>
              <a:gd name="T3" fmla="*/ 288 h 559"/>
              <a:gd name="T4" fmla="*/ 452 w 558"/>
              <a:gd name="T5" fmla="*/ 217 h 559"/>
              <a:gd name="T6" fmla="*/ 554 w 558"/>
              <a:gd name="T7" fmla="*/ 113 h 559"/>
              <a:gd name="T8" fmla="*/ 450 w 558"/>
              <a:gd name="T9" fmla="*/ 6 h 559"/>
              <a:gd name="T10" fmla="*/ 343 w 558"/>
              <a:gd name="T11" fmla="*/ 103 h 559"/>
              <a:gd name="T12" fmla="*/ 290 w 558"/>
              <a:gd name="T13" fmla="*/ 61 h 559"/>
              <a:gd name="T14" fmla="*/ 326 w 558"/>
              <a:gd name="T15" fmla="*/ 106 h 559"/>
              <a:gd name="T16" fmla="*/ 113 w 558"/>
              <a:gd name="T17" fmla="*/ 0 h 559"/>
              <a:gd name="T18" fmla="*/ 97 w 558"/>
              <a:gd name="T19" fmla="*/ 224 h 559"/>
              <a:gd name="T20" fmla="*/ 61 w 558"/>
              <a:gd name="T21" fmla="*/ 270 h 559"/>
              <a:gd name="T22" fmla="*/ 106 w 558"/>
              <a:gd name="T23" fmla="*/ 235 h 559"/>
              <a:gd name="T24" fmla="*/ 7 w 558"/>
              <a:gd name="T25" fmla="*/ 334 h 559"/>
              <a:gd name="T26" fmla="*/ 0 w 558"/>
              <a:gd name="T27" fmla="*/ 552 h 559"/>
              <a:gd name="T28" fmla="*/ 219 w 558"/>
              <a:gd name="T29" fmla="*/ 559 h 559"/>
              <a:gd name="T30" fmla="*/ 226 w 558"/>
              <a:gd name="T31" fmla="*/ 341 h 559"/>
              <a:gd name="T32" fmla="*/ 120 w 558"/>
              <a:gd name="T33" fmla="*/ 334 h 559"/>
              <a:gd name="T34" fmla="*/ 155 w 558"/>
              <a:gd name="T35" fmla="*/ 270 h 559"/>
              <a:gd name="T36" fmla="*/ 165 w 558"/>
              <a:gd name="T37" fmla="*/ 270 h 559"/>
              <a:gd name="T38" fmla="*/ 129 w 558"/>
              <a:gd name="T39" fmla="*/ 224 h 559"/>
              <a:gd name="T40" fmla="*/ 326 w 558"/>
              <a:gd name="T41" fmla="*/ 120 h 559"/>
              <a:gd name="T42" fmla="*/ 290 w 558"/>
              <a:gd name="T43" fmla="*/ 165 h 559"/>
              <a:gd name="T44" fmla="*/ 300 w 558"/>
              <a:gd name="T45" fmla="*/ 165 h 559"/>
              <a:gd name="T46" fmla="*/ 438 w 558"/>
              <a:gd name="T47" fmla="*/ 217 h 559"/>
              <a:gd name="T48" fmla="*/ 403 w 558"/>
              <a:gd name="T49" fmla="*/ 288 h 559"/>
              <a:gd name="T50" fmla="*/ 393 w 558"/>
              <a:gd name="T51" fmla="*/ 298 h 559"/>
              <a:gd name="T52" fmla="*/ 333 w 558"/>
              <a:gd name="T53" fmla="*/ 446 h 559"/>
              <a:gd name="T54" fmla="*/ 558 w 558"/>
              <a:gd name="T55" fmla="*/ 446 h 559"/>
              <a:gd name="T56" fmla="*/ 212 w 558"/>
              <a:gd name="T57" fmla="*/ 545 h 559"/>
              <a:gd name="T58" fmla="*/ 14 w 558"/>
              <a:gd name="T59" fmla="*/ 348 h 559"/>
              <a:gd name="T60" fmla="*/ 212 w 558"/>
              <a:gd name="T61" fmla="*/ 545 h 559"/>
              <a:gd name="T62" fmla="*/ 113 w 558"/>
              <a:gd name="T63" fmla="*/ 211 h 559"/>
              <a:gd name="T64" fmla="*/ 14 w 558"/>
              <a:gd name="T65" fmla="*/ 113 h 559"/>
              <a:gd name="T66" fmla="*/ 212 w 558"/>
              <a:gd name="T67" fmla="*/ 113 h 559"/>
              <a:gd name="T68" fmla="*/ 445 w 558"/>
              <a:gd name="T69" fmla="*/ 21 h 559"/>
              <a:gd name="T70" fmla="*/ 445 w 558"/>
              <a:gd name="T71" fmla="*/ 204 h 559"/>
              <a:gd name="T72" fmla="*/ 445 w 558"/>
              <a:gd name="T73" fmla="*/ 21 h 559"/>
              <a:gd name="T74" fmla="*/ 347 w 558"/>
              <a:gd name="T75" fmla="*/ 446 h 559"/>
              <a:gd name="T76" fmla="*/ 544 w 558"/>
              <a:gd name="T77" fmla="*/ 446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8" h="559">
                <a:moveTo>
                  <a:pt x="461" y="335"/>
                </a:moveTo>
                <a:cubicBezTo>
                  <a:pt x="498" y="298"/>
                  <a:pt x="498" y="298"/>
                  <a:pt x="498" y="298"/>
                </a:cubicBezTo>
                <a:cubicBezTo>
                  <a:pt x="500" y="295"/>
                  <a:pt x="500" y="291"/>
                  <a:pt x="498" y="288"/>
                </a:cubicBezTo>
                <a:cubicBezTo>
                  <a:pt x="495" y="285"/>
                  <a:pt x="490" y="285"/>
                  <a:pt x="488" y="288"/>
                </a:cubicBezTo>
                <a:cubicBezTo>
                  <a:pt x="452" y="323"/>
                  <a:pt x="452" y="323"/>
                  <a:pt x="452" y="323"/>
                </a:cubicBezTo>
                <a:cubicBezTo>
                  <a:pt x="452" y="217"/>
                  <a:pt x="452" y="217"/>
                  <a:pt x="452" y="217"/>
                </a:cubicBezTo>
                <a:cubicBezTo>
                  <a:pt x="552" y="118"/>
                  <a:pt x="552" y="118"/>
                  <a:pt x="552" y="118"/>
                </a:cubicBezTo>
                <a:cubicBezTo>
                  <a:pt x="553" y="116"/>
                  <a:pt x="554" y="115"/>
                  <a:pt x="554" y="113"/>
                </a:cubicBezTo>
                <a:cubicBezTo>
                  <a:pt x="554" y="111"/>
                  <a:pt x="553" y="109"/>
                  <a:pt x="552" y="108"/>
                </a:cubicBezTo>
                <a:cubicBezTo>
                  <a:pt x="450" y="6"/>
                  <a:pt x="450" y="6"/>
                  <a:pt x="450" y="6"/>
                </a:cubicBezTo>
                <a:cubicBezTo>
                  <a:pt x="448" y="4"/>
                  <a:pt x="443" y="4"/>
                  <a:pt x="440" y="6"/>
                </a:cubicBezTo>
                <a:cubicBezTo>
                  <a:pt x="343" y="103"/>
                  <a:pt x="343" y="103"/>
                  <a:pt x="343" y="103"/>
                </a:cubicBezTo>
                <a:cubicBezTo>
                  <a:pt x="300" y="61"/>
                  <a:pt x="300" y="61"/>
                  <a:pt x="300" y="61"/>
                </a:cubicBezTo>
                <a:cubicBezTo>
                  <a:pt x="297" y="58"/>
                  <a:pt x="293" y="58"/>
                  <a:pt x="290" y="61"/>
                </a:cubicBezTo>
                <a:cubicBezTo>
                  <a:pt x="288" y="63"/>
                  <a:pt x="288" y="68"/>
                  <a:pt x="290" y="70"/>
                </a:cubicBezTo>
                <a:cubicBezTo>
                  <a:pt x="326" y="106"/>
                  <a:pt x="326" y="106"/>
                  <a:pt x="326" y="106"/>
                </a:cubicBezTo>
                <a:cubicBezTo>
                  <a:pt x="225" y="106"/>
                  <a:pt x="225" y="106"/>
                  <a:pt x="225" y="106"/>
                </a:cubicBezTo>
                <a:cubicBezTo>
                  <a:pt x="222" y="47"/>
                  <a:pt x="173" y="0"/>
                  <a:pt x="113" y="0"/>
                </a:cubicBezTo>
                <a:cubicBezTo>
                  <a:pt x="51" y="0"/>
                  <a:pt x="0" y="51"/>
                  <a:pt x="0" y="113"/>
                </a:cubicBezTo>
                <a:cubicBezTo>
                  <a:pt x="0" y="169"/>
                  <a:pt x="42" y="217"/>
                  <a:pt x="97" y="224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58" y="263"/>
                  <a:pt x="58" y="268"/>
                  <a:pt x="61" y="270"/>
                </a:cubicBezTo>
                <a:cubicBezTo>
                  <a:pt x="63" y="273"/>
                  <a:pt x="68" y="273"/>
                  <a:pt x="71" y="270"/>
                </a:cubicBezTo>
                <a:cubicBezTo>
                  <a:pt x="106" y="235"/>
                  <a:pt x="106" y="235"/>
                  <a:pt x="106" y="235"/>
                </a:cubicBezTo>
                <a:cubicBezTo>
                  <a:pt x="106" y="334"/>
                  <a:pt x="106" y="334"/>
                  <a:pt x="106" y="334"/>
                </a:cubicBezTo>
                <a:cubicBezTo>
                  <a:pt x="7" y="334"/>
                  <a:pt x="7" y="334"/>
                  <a:pt x="7" y="334"/>
                </a:cubicBezTo>
                <a:cubicBezTo>
                  <a:pt x="3" y="334"/>
                  <a:pt x="0" y="337"/>
                  <a:pt x="0" y="341"/>
                </a:cubicBezTo>
                <a:cubicBezTo>
                  <a:pt x="0" y="552"/>
                  <a:pt x="0" y="552"/>
                  <a:pt x="0" y="552"/>
                </a:cubicBezTo>
                <a:cubicBezTo>
                  <a:pt x="0" y="556"/>
                  <a:pt x="3" y="559"/>
                  <a:pt x="7" y="559"/>
                </a:cubicBezTo>
                <a:cubicBezTo>
                  <a:pt x="219" y="559"/>
                  <a:pt x="219" y="559"/>
                  <a:pt x="219" y="559"/>
                </a:cubicBezTo>
                <a:cubicBezTo>
                  <a:pt x="223" y="559"/>
                  <a:pt x="226" y="556"/>
                  <a:pt x="226" y="552"/>
                </a:cubicBezTo>
                <a:cubicBezTo>
                  <a:pt x="226" y="341"/>
                  <a:pt x="226" y="341"/>
                  <a:pt x="226" y="341"/>
                </a:cubicBezTo>
                <a:cubicBezTo>
                  <a:pt x="226" y="337"/>
                  <a:pt x="223" y="334"/>
                  <a:pt x="219" y="334"/>
                </a:cubicBezTo>
                <a:cubicBezTo>
                  <a:pt x="120" y="334"/>
                  <a:pt x="120" y="334"/>
                  <a:pt x="120" y="334"/>
                </a:cubicBezTo>
                <a:cubicBezTo>
                  <a:pt x="120" y="235"/>
                  <a:pt x="120" y="235"/>
                  <a:pt x="120" y="235"/>
                </a:cubicBezTo>
                <a:cubicBezTo>
                  <a:pt x="155" y="270"/>
                  <a:pt x="155" y="270"/>
                  <a:pt x="155" y="270"/>
                </a:cubicBezTo>
                <a:cubicBezTo>
                  <a:pt x="157" y="272"/>
                  <a:pt x="158" y="272"/>
                  <a:pt x="160" y="272"/>
                </a:cubicBezTo>
                <a:cubicBezTo>
                  <a:pt x="162" y="272"/>
                  <a:pt x="164" y="272"/>
                  <a:pt x="165" y="270"/>
                </a:cubicBezTo>
                <a:cubicBezTo>
                  <a:pt x="168" y="268"/>
                  <a:pt x="168" y="263"/>
                  <a:pt x="165" y="260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81" y="217"/>
                  <a:pt x="222" y="173"/>
                  <a:pt x="225" y="120"/>
                </a:cubicBezTo>
                <a:cubicBezTo>
                  <a:pt x="326" y="120"/>
                  <a:pt x="326" y="120"/>
                  <a:pt x="326" y="120"/>
                </a:cubicBezTo>
                <a:cubicBezTo>
                  <a:pt x="290" y="155"/>
                  <a:pt x="290" y="155"/>
                  <a:pt x="290" y="155"/>
                </a:cubicBezTo>
                <a:cubicBezTo>
                  <a:pt x="288" y="158"/>
                  <a:pt x="288" y="162"/>
                  <a:pt x="290" y="165"/>
                </a:cubicBezTo>
                <a:cubicBezTo>
                  <a:pt x="292" y="166"/>
                  <a:pt x="293" y="167"/>
                  <a:pt x="295" y="167"/>
                </a:cubicBezTo>
                <a:cubicBezTo>
                  <a:pt x="297" y="167"/>
                  <a:pt x="299" y="166"/>
                  <a:pt x="300" y="165"/>
                </a:cubicBezTo>
                <a:cubicBezTo>
                  <a:pt x="343" y="122"/>
                  <a:pt x="343" y="122"/>
                  <a:pt x="343" y="122"/>
                </a:cubicBezTo>
                <a:cubicBezTo>
                  <a:pt x="438" y="217"/>
                  <a:pt x="438" y="217"/>
                  <a:pt x="438" y="217"/>
                </a:cubicBezTo>
                <a:cubicBezTo>
                  <a:pt x="438" y="323"/>
                  <a:pt x="438" y="323"/>
                  <a:pt x="438" y="323"/>
                </a:cubicBezTo>
                <a:cubicBezTo>
                  <a:pt x="403" y="288"/>
                  <a:pt x="403" y="288"/>
                  <a:pt x="403" y="288"/>
                </a:cubicBezTo>
                <a:cubicBezTo>
                  <a:pt x="400" y="285"/>
                  <a:pt x="396" y="285"/>
                  <a:pt x="393" y="288"/>
                </a:cubicBezTo>
                <a:cubicBezTo>
                  <a:pt x="390" y="291"/>
                  <a:pt x="390" y="295"/>
                  <a:pt x="393" y="298"/>
                </a:cubicBezTo>
                <a:cubicBezTo>
                  <a:pt x="430" y="335"/>
                  <a:pt x="430" y="335"/>
                  <a:pt x="430" y="335"/>
                </a:cubicBezTo>
                <a:cubicBezTo>
                  <a:pt x="375" y="342"/>
                  <a:pt x="333" y="389"/>
                  <a:pt x="333" y="446"/>
                </a:cubicBezTo>
                <a:cubicBezTo>
                  <a:pt x="333" y="508"/>
                  <a:pt x="383" y="559"/>
                  <a:pt x="445" y="559"/>
                </a:cubicBezTo>
                <a:cubicBezTo>
                  <a:pt x="508" y="559"/>
                  <a:pt x="558" y="508"/>
                  <a:pt x="558" y="446"/>
                </a:cubicBezTo>
                <a:cubicBezTo>
                  <a:pt x="558" y="389"/>
                  <a:pt x="516" y="342"/>
                  <a:pt x="461" y="335"/>
                </a:cubicBezTo>
                <a:close/>
                <a:moveTo>
                  <a:pt x="212" y="545"/>
                </a:moveTo>
                <a:cubicBezTo>
                  <a:pt x="14" y="545"/>
                  <a:pt x="14" y="545"/>
                  <a:pt x="14" y="545"/>
                </a:cubicBezTo>
                <a:cubicBezTo>
                  <a:pt x="14" y="348"/>
                  <a:pt x="14" y="348"/>
                  <a:pt x="14" y="348"/>
                </a:cubicBezTo>
                <a:cubicBezTo>
                  <a:pt x="212" y="348"/>
                  <a:pt x="212" y="348"/>
                  <a:pt x="212" y="348"/>
                </a:cubicBezTo>
                <a:lnTo>
                  <a:pt x="212" y="545"/>
                </a:lnTo>
                <a:close/>
                <a:moveTo>
                  <a:pt x="116" y="211"/>
                </a:moveTo>
                <a:cubicBezTo>
                  <a:pt x="115" y="211"/>
                  <a:pt x="114" y="211"/>
                  <a:pt x="113" y="211"/>
                </a:cubicBezTo>
                <a:cubicBezTo>
                  <a:pt x="112" y="211"/>
                  <a:pt x="111" y="211"/>
                  <a:pt x="110" y="211"/>
                </a:cubicBezTo>
                <a:cubicBezTo>
                  <a:pt x="57" y="210"/>
                  <a:pt x="14" y="166"/>
                  <a:pt x="14" y="113"/>
                </a:cubicBezTo>
                <a:cubicBezTo>
                  <a:pt x="14" y="58"/>
                  <a:pt x="58" y="14"/>
                  <a:pt x="113" y="14"/>
                </a:cubicBezTo>
                <a:cubicBezTo>
                  <a:pt x="167" y="14"/>
                  <a:pt x="212" y="58"/>
                  <a:pt x="212" y="113"/>
                </a:cubicBezTo>
                <a:cubicBezTo>
                  <a:pt x="212" y="166"/>
                  <a:pt x="169" y="210"/>
                  <a:pt x="116" y="211"/>
                </a:cubicBezTo>
                <a:close/>
                <a:moveTo>
                  <a:pt x="445" y="21"/>
                </a:moveTo>
                <a:cubicBezTo>
                  <a:pt x="537" y="113"/>
                  <a:pt x="537" y="113"/>
                  <a:pt x="537" y="113"/>
                </a:cubicBezTo>
                <a:cubicBezTo>
                  <a:pt x="445" y="204"/>
                  <a:pt x="445" y="204"/>
                  <a:pt x="445" y="204"/>
                </a:cubicBezTo>
                <a:cubicBezTo>
                  <a:pt x="354" y="113"/>
                  <a:pt x="354" y="113"/>
                  <a:pt x="354" y="113"/>
                </a:cubicBezTo>
                <a:lnTo>
                  <a:pt x="445" y="21"/>
                </a:lnTo>
                <a:close/>
                <a:moveTo>
                  <a:pt x="445" y="545"/>
                </a:moveTo>
                <a:cubicBezTo>
                  <a:pt x="391" y="545"/>
                  <a:pt x="347" y="501"/>
                  <a:pt x="347" y="446"/>
                </a:cubicBezTo>
                <a:cubicBezTo>
                  <a:pt x="347" y="392"/>
                  <a:pt x="391" y="348"/>
                  <a:pt x="445" y="348"/>
                </a:cubicBezTo>
                <a:cubicBezTo>
                  <a:pt x="500" y="348"/>
                  <a:pt x="544" y="392"/>
                  <a:pt x="544" y="446"/>
                </a:cubicBezTo>
                <a:cubicBezTo>
                  <a:pt x="544" y="501"/>
                  <a:pt x="500" y="545"/>
                  <a:pt x="445" y="5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6" name="Rectangle 65"/>
          <p:cNvSpPr/>
          <p:nvPr/>
        </p:nvSpPr>
        <p:spPr>
          <a:xfrm>
            <a:off x="9385875" y="3031555"/>
            <a:ext cx="1335622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Insight-driven</a:t>
            </a:r>
          </a:p>
          <a:p>
            <a:pPr algn="ctr">
              <a:lnSpc>
                <a:spcPct val="89000"/>
              </a:lnSpc>
            </a:pPr>
            <a:r>
              <a:rPr lang="en-US" sz="1467" dirty="0">
                <a:solidFill>
                  <a:srgbClr val="FFFFFF"/>
                </a:solidFill>
              </a:rPr>
              <a:t>creative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5AD330-057C-41C9-8347-F61992EB9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8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24"/>
    </mc:Choice>
    <mc:Fallback>
      <p:transition spd="slow" advTm="2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accel="33333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11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6540-307A-4ECB-894D-8777FE4F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 &amp; 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78260-D5D5-4E6B-A0B0-82B7665B8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898" y="2286000"/>
            <a:ext cx="892251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https://github.com/yekbar/WalmartSalesForecasting_Kaggle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https://somanyvariables.wordpress.com/</a:t>
            </a:r>
          </a:p>
        </p:txBody>
      </p:sp>
      <p:pic>
        <p:nvPicPr>
          <p:cNvPr id="1028" name="Picture 4" descr="Image result for github image">
            <a:extLst>
              <a:ext uri="{FF2B5EF4-FFF2-40B4-BE49-F238E27FC236}">
                <a16:creationId xmlns:a16="http://schemas.microsoft.com/office/drawing/2014/main" id="{37D7BF2C-AAB5-4000-B2C0-32EEDAEB5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t="-8316" r="17454" b="1"/>
          <a:stretch/>
        </p:blipFill>
        <p:spPr bwMode="auto">
          <a:xfrm>
            <a:off x="742540" y="2084832"/>
            <a:ext cx="898100" cy="8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dpress image">
            <a:extLst>
              <a:ext uri="{FF2B5EF4-FFF2-40B4-BE49-F238E27FC236}">
                <a16:creationId xmlns:a16="http://schemas.microsoft.com/office/drawing/2014/main" id="{D33F602C-1EAF-4E6A-8F9F-C7778DF16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0" y="3263524"/>
            <a:ext cx="721360" cy="7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55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02E1-3332-469B-8EC8-38750454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52B1-4DD1-4DBB-8B41-1620DEC6A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Hyndman, R., and </a:t>
            </a:r>
            <a:r>
              <a:rPr lang="en-US" dirty="0" err="1"/>
              <a:t>Anthanasopoulos</a:t>
            </a:r>
            <a:r>
              <a:rPr lang="en-US" dirty="0"/>
              <a:t>, G. (2016). </a:t>
            </a:r>
            <a:r>
              <a:rPr lang="en-US" dirty="0" err="1"/>
              <a:t>Otexts</a:t>
            </a:r>
            <a:r>
              <a:rPr lang="en-US" dirty="0"/>
              <a:t> - Forecasting: Principles and 	practice. Retrieved from </a:t>
            </a:r>
            <a:r>
              <a:rPr lang="en-US" dirty="0">
                <a:hlinkClick r:id="rId4"/>
              </a:rPr>
              <a:t>https://otexts.org/fpp2/stl.html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Kabacoff</a:t>
            </a:r>
            <a:r>
              <a:rPr lang="en-US" dirty="0"/>
              <a:t>, R. (2015). R in action, second edition: Data Analysis and Graphics with R. 	[Online edition, Safari books].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62C47B-B32A-45CE-92A3-34D9A9DEC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1"/>
    </mc:Choice>
    <mc:Fallback>
      <p:transition spd="slow" advTm="2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9662-F67B-4416-9F98-ABD08A89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C5F1F-8679-4C60-9AD9-6DF9872F1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8EEB8E-3068-422B-B3A9-C0FB0DBC46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16"/>
    </mc:Choice>
    <mc:Fallback>
      <p:transition spd="slow" advTm="14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0570-4FC5-4804-8250-6BF6C11A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assumptions for ARIMA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15D3-E8A4-41B8-9AAF-C10FE675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85" y="3142359"/>
            <a:ext cx="4094353" cy="40233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Dickey-Fuller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/>
              <a:t>Ho: Time series is not stationary</a:t>
            </a:r>
          </a:p>
          <a:p>
            <a:r>
              <a:rPr lang="en-US" sz="2800" dirty="0"/>
              <a:t>Ha: Time series is stationary</a:t>
            </a:r>
          </a:p>
          <a:p>
            <a:pPr algn="ctr"/>
            <a:r>
              <a:rPr lang="en-US" sz="2000" dirty="0"/>
              <a:t>alpha = 0.05</a:t>
            </a:r>
          </a:p>
          <a:p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143737A-2D31-4017-8608-8DAC942592EB}"/>
              </a:ext>
            </a:extLst>
          </p:cNvPr>
          <p:cNvSpPr/>
          <p:nvPr/>
        </p:nvSpPr>
        <p:spPr>
          <a:xfrm>
            <a:off x="4758728" y="1851655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4A3D23E-66E7-4D20-82A2-A38C8453174D}"/>
              </a:ext>
            </a:extLst>
          </p:cNvPr>
          <p:cNvSpPr/>
          <p:nvPr/>
        </p:nvSpPr>
        <p:spPr>
          <a:xfrm>
            <a:off x="4778338" y="3547185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F0F72C4-6E41-4044-9B11-9A43660EB13B}"/>
              </a:ext>
            </a:extLst>
          </p:cNvPr>
          <p:cNvSpPr/>
          <p:nvPr/>
        </p:nvSpPr>
        <p:spPr>
          <a:xfrm>
            <a:off x="4807316" y="5372259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D9D78-93BD-44D5-8A35-F6405668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35" y="1851655"/>
            <a:ext cx="53435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08D5A1-D7CB-4889-877F-58CB8D1DD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35" y="3630118"/>
            <a:ext cx="5286375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8D160-4313-49BB-AC22-E2F5173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535" y="5411703"/>
            <a:ext cx="5648325" cy="10096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72FA33-C08C-4DAC-9884-93CFE9E2F476}"/>
              </a:ext>
            </a:extLst>
          </p:cNvPr>
          <p:cNvSpPr txBox="1">
            <a:spLocks/>
          </p:cNvSpPr>
          <p:nvPr/>
        </p:nvSpPr>
        <p:spPr>
          <a:xfrm>
            <a:off x="362090" y="2084832"/>
            <a:ext cx="471365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Is the Time Series Stationary?</a:t>
            </a:r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FDA5B-412B-4F7F-8762-1339133248CA}"/>
              </a:ext>
            </a:extLst>
          </p:cNvPr>
          <p:cNvSpPr/>
          <p:nvPr/>
        </p:nvSpPr>
        <p:spPr>
          <a:xfrm>
            <a:off x="10344876" y="2235506"/>
            <a:ext cx="1542184" cy="584577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58A44-EC54-4170-BB33-B6C603DD81FF}"/>
              </a:ext>
            </a:extLst>
          </p:cNvPr>
          <p:cNvSpPr/>
          <p:nvPr/>
        </p:nvSpPr>
        <p:spPr>
          <a:xfrm>
            <a:off x="10270644" y="3960715"/>
            <a:ext cx="1603870" cy="64095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3B1F9-E602-4087-B5F6-AF5A256C1BA9}"/>
              </a:ext>
            </a:extLst>
          </p:cNvPr>
          <p:cNvSpPr/>
          <p:nvPr/>
        </p:nvSpPr>
        <p:spPr>
          <a:xfrm>
            <a:off x="10344876" y="5730240"/>
            <a:ext cx="1846984" cy="69111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5D3014-C84A-41D7-BE96-88F4DE1087DC}"/>
              </a:ext>
            </a:extLst>
          </p:cNvPr>
          <p:cNvSpPr/>
          <p:nvPr/>
        </p:nvSpPr>
        <p:spPr>
          <a:xfrm>
            <a:off x="362090" y="4678299"/>
            <a:ext cx="3066910" cy="970026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2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Arrow 36"/>
          <p:cNvSpPr/>
          <p:nvPr/>
        </p:nvSpPr>
        <p:spPr>
          <a:xfrm>
            <a:off x="9041073" y="3378200"/>
            <a:ext cx="2410723" cy="2922432"/>
          </a:xfrm>
          <a:prstGeom prst="rightArrow">
            <a:avLst>
              <a:gd name="adj1" fmla="val 71160"/>
              <a:gd name="adj2" fmla="val 35249"/>
            </a:avLst>
          </a:prstGeom>
          <a:solidFill>
            <a:srgbClr val="42BA9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SQL</a:t>
            </a:r>
          </a:p>
        </p:txBody>
      </p:sp>
      <p:sp>
        <p:nvSpPr>
          <p:cNvPr id="35" name="Right Arrow Callout 34"/>
          <p:cNvSpPr/>
          <p:nvPr/>
        </p:nvSpPr>
        <p:spPr>
          <a:xfrm>
            <a:off x="6942137" y="3800669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rgbClr val="42BA9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 err="1">
                <a:solidFill>
                  <a:srgbClr val="FFFFFF"/>
                </a:solidFill>
              </a:rPr>
              <a:t>DataGrip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36" name="Right Arrow Callout 35"/>
          <p:cNvSpPr/>
          <p:nvPr/>
        </p:nvSpPr>
        <p:spPr>
          <a:xfrm>
            <a:off x="4873525" y="3800669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MySQL Server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4867112" y="1724970"/>
            <a:ext cx="2107271" cy="2417013"/>
          </a:xfrm>
          <a:prstGeom prst="downArrowCallout">
            <a:avLst>
              <a:gd name="adj1" fmla="val 50000"/>
              <a:gd name="adj2" fmla="val 14600"/>
              <a:gd name="adj3" fmla="val 16145"/>
              <a:gd name="adj4" fmla="val 89520"/>
            </a:avLst>
          </a:prstGeom>
          <a:solidFill>
            <a:srgbClr val="1CADE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Programming</a:t>
            </a:r>
          </a:p>
        </p:txBody>
      </p:sp>
      <p:sp>
        <p:nvSpPr>
          <p:cNvPr id="34" name="Right Arrow Callout 33"/>
          <p:cNvSpPr/>
          <p:nvPr/>
        </p:nvSpPr>
        <p:spPr>
          <a:xfrm>
            <a:off x="2779814" y="1724970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rgbClr val="1CADE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Time Series</a:t>
            </a:r>
          </a:p>
        </p:txBody>
      </p:sp>
      <p:sp>
        <p:nvSpPr>
          <p:cNvPr id="33" name="Right Arrow Callout 32"/>
          <p:cNvSpPr/>
          <p:nvPr/>
        </p:nvSpPr>
        <p:spPr>
          <a:xfrm>
            <a:off x="711200" y="1724968"/>
            <a:ext cx="2410723" cy="2077499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Kaggle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09" y="2207592"/>
            <a:ext cx="584909" cy="7423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256" y="4370825"/>
            <a:ext cx="751941" cy="5709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3672" y="4501846"/>
            <a:ext cx="842792" cy="4789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8443" y="4432170"/>
            <a:ext cx="738257" cy="521123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4777506" y="2607310"/>
            <a:ext cx="484749" cy="312819"/>
          </a:xfrm>
          <a:prstGeom prst="triangle">
            <a:avLst/>
          </a:prstGeom>
          <a:solidFill>
            <a:srgbClr val="1CAD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129" y="2406809"/>
            <a:ext cx="935480" cy="41684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10312" y="2167920"/>
            <a:ext cx="498115" cy="821728"/>
            <a:chOff x="6531329" y="2691707"/>
            <a:chExt cx="444716" cy="733318"/>
          </a:xfrm>
        </p:grpSpPr>
        <p:sp>
          <p:nvSpPr>
            <p:cNvPr id="11" name="Freeform 95"/>
            <p:cNvSpPr>
              <a:spLocks/>
            </p:cNvSpPr>
            <p:nvPr/>
          </p:nvSpPr>
          <p:spPr bwMode="auto">
            <a:xfrm>
              <a:off x="6652002" y="3283678"/>
              <a:ext cx="203371" cy="52742"/>
            </a:xfrm>
            <a:custGeom>
              <a:avLst/>
              <a:gdLst>
                <a:gd name="T0" fmla="*/ 177 w 204"/>
                <a:gd name="T1" fmla="*/ 0 h 53"/>
                <a:gd name="T2" fmla="*/ 26 w 204"/>
                <a:gd name="T3" fmla="*/ 0 h 53"/>
                <a:gd name="T4" fmla="*/ 0 w 204"/>
                <a:gd name="T5" fmla="*/ 26 h 53"/>
                <a:gd name="T6" fmla="*/ 26 w 204"/>
                <a:gd name="T7" fmla="*/ 53 h 53"/>
                <a:gd name="T8" fmla="*/ 177 w 204"/>
                <a:gd name="T9" fmla="*/ 53 h 53"/>
                <a:gd name="T10" fmla="*/ 204 w 204"/>
                <a:gd name="T11" fmla="*/ 26 h 53"/>
                <a:gd name="T12" fmla="*/ 177 w 20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3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92" y="53"/>
                    <a:pt x="204" y="41"/>
                    <a:pt x="204" y="26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12" name="Freeform 96"/>
            <p:cNvSpPr>
              <a:spLocks/>
            </p:cNvSpPr>
            <p:nvPr/>
          </p:nvSpPr>
          <p:spPr bwMode="auto">
            <a:xfrm>
              <a:off x="6652002" y="3336419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13" name="Freeform 97"/>
            <p:cNvSpPr>
              <a:spLocks/>
            </p:cNvSpPr>
            <p:nvPr/>
          </p:nvSpPr>
          <p:spPr bwMode="auto">
            <a:xfrm>
              <a:off x="6687866" y="3390427"/>
              <a:ext cx="131643" cy="34598"/>
            </a:xfrm>
            <a:custGeom>
              <a:avLst/>
              <a:gdLst>
                <a:gd name="T0" fmla="*/ 0 w 132"/>
                <a:gd name="T1" fmla="*/ 0 h 35"/>
                <a:gd name="T2" fmla="*/ 66 w 132"/>
                <a:gd name="T3" fmla="*/ 35 h 35"/>
                <a:gd name="T4" fmla="*/ 132 w 132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35">
                  <a:moveTo>
                    <a:pt x="0" y="0"/>
                  </a:moveTo>
                  <a:cubicBezTo>
                    <a:pt x="0" y="19"/>
                    <a:pt x="29" y="35"/>
                    <a:pt x="66" y="35"/>
                  </a:cubicBezTo>
                  <a:cubicBezTo>
                    <a:pt x="102" y="35"/>
                    <a:pt x="132" y="19"/>
                    <a:pt x="132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14" name="Freeform 98"/>
            <p:cNvSpPr>
              <a:spLocks/>
            </p:cNvSpPr>
            <p:nvPr/>
          </p:nvSpPr>
          <p:spPr bwMode="auto">
            <a:xfrm>
              <a:off x="6531329" y="2691707"/>
              <a:ext cx="444716" cy="537964"/>
            </a:xfrm>
            <a:custGeom>
              <a:avLst/>
              <a:gdLst>
                <a:gd name="T0" fmla="*/ 223 w 446"/>
                <a:gd name="T1" fmla="*/ 0 h 540"/>
                <a:gd name="T2" fmla="*/ 0 w 446"/>
                <a:gd name="T3" fmla="*/ 223 h 540"/>
                <a:gd name="T4" fmla="*/ 62 w 446"/>
                <a:gd name="T5" fmla="*/ 379 h 540"/>
                <a:gd name="T6" fmla="*/ 94 w 446"/>
                <a:gd name="T7" fmla="*/ 440 h 540"/>
                <a:gd name="T8" fmla="*/ 94 w 446"/>
                <a:gd name="T9" fmla="*/ 484 h 540"/>
                <a:gd name="T10" fmla="*/ 150 w 446"/>
                <a:gd name="T11" fmla="*/ 540 h 540"/>
                <a:gd name="T12" fmla="*/ 296 w 446"/>
                <a:gd name="T13" fmla="*/ 540 h 540"/>
                <a:gd name="T14" fmla="*/ 352 w 446"/>
                <a:gd name="T15" fmla="*/ 484 h 540"/>
                <a:gd name="T16" fmla="*/ 352 w 446"/>
                <a:gd name="T17" fmla="*/ 440 h 540"/>
                <a:gd name="T18" fmla="*/ 383 w 446"/>
                <a:gd name="T19" fmla="*/ 379 h 540"/>
                <a:gd name="T20" fmla="*/ 446 w 446"/>
                <a:gd name="T21" fmla="*/ 223 h 540"/>
                <a:gd name="T22" fmla="*/ 223 w 44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6" h="540">
                  <a:moveTo>
                    <a:pt x="223" y="0"/>
                  </a:moveTo>
                  <a:cubicBezTo>
                    <a:pt x="99" y="0"/>
                    <a:pt x="0" y="100"/>
                    <a:pt x="0" y="223"/>
                  </a:cubicBezTo>
                  <a:cubicBezTo>
                    <a:pt x="0" y="284"/>
                    <a:pt x="22" y="339"/>
                    <a:pt x="62" y="379"/>
                  </a:cubicBezTo>
                  <a:cubicBezTo>
                    <a:pt x="83" y="399"/>
                    <a:pt x="94" y="415"/>
                    <a:pt x="94" y="440"/>
                  </a:cubicBezTo>
                  <a:cubicBezTo>
                    <a:pt x="94" y="466"/>
                    <a:pt x="94" y="484"/>
                    <a:pt x="94" y="484"/>
                  </a:cubicBezTo>
                  <a:cubicBezTo>
                    <a:pt x="94" y="515"/>
                    <a:pt x="119" y="540"/>
                    <a:pt x="150" y="540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327" y="540"/>
                    <a:pt x="352" y="515"/>
                    <a:pt x="352" y="484"/>
                  </a:cubicBezTo>
                  <a:cubicBezTo>
                    <a:pt x="352" y="484"/>
                    <a:pt x="352" y="466"/>
                    <a:pt x="352" y="440"/>
                  </a:cubicBezTo>
                  <a:cubicBezTo>
                    <a:pt x="352" y="415"/>
                    <a:pt x="362" y="399"/>
                    <a:pt x="383" y="379"/>
                  </a:cubicBezTo>
                  <a:cubicBezTo>
                    <a:pt x="423" y="339"/>
                    <a:pt x="446" y="284"/>
                    <a:pt x="446" y="223"/>
                  </a:cubicBezTo>
                  <a:cubicBezTo>
                    <a:pt x="446" y="100"/>
                    <a:pt x="347" y="0"/>
                    <a:pt x="223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 dirty="0"/>
            </a:p>
          </p:txBody>
        </p:sp>
        <p:sp>
          <p:nvSpPr>
            <p:cNvPr id="15" name="Freeform 99"/>
            <p:cNvSpPr>
              <a:spLocks/>
            </p:cNvSpPr>
            <p:nvPr/>
          </p:nvSpPr>
          <p:spPr bwMode="auto">
            <a:xfrm>
              <a:off x="6652002" y="3229670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053409" y="4319089"/>
            <a:ext cx="325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34 weeks of Walmart Stores sales for each store and department combination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F262D-A272-48CA-9E2B-ED540B8F4C43}"/>
              </a:ext>
            </a:extLst>
          </p:cNvPr>
          <p:cNvSpPr txBox="1"/>
          <p:nvPr/>
        </p:nvSpPr>
        <p:spPr>
          <a:xfrm>
            <a:off x="1186925" y="5678113"/>
            <a:ext cx="325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 3300 combinations!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68C2D7-0287-4849-9BB2-A21F0C5E58D1}"/>
              </a:ext>
            </a:extLst>
          </p:cNvPr>
          <p:cNvSpPr txBox="1"/>
          <p:nvPr/>
        </p:nvSpPr>
        <p:spPr>
          <a:xfrm>
            <a:off x="7536886" y="1699760"/>
            <a:ext cx="325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Motivations – learning new things, business applications, practicing real-world skills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C4AC0A-0DC7-4BB9-B3C3-73B67034F9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510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98"/>
    </mc:Choice>
    <mc:Fallback>
      <p:transition spd="slow" advTm="75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7" grpId="0" animBg="1"/>
      <p:bldP spid="35" grpId="0" animBg="1"/>
      <p:bldP spid="36" grpId="0" animBg="1"/>
      <p:bldP spid="6" grpId="0" animBg="1"/>
      <p:bldP spid="34" grpId="0" animBg="1"/>
      <p:bldP spid="33" grpId="0" animBg="1"/>
      <p:bldP spid="22" grpId="0" animBg="1"/>
      <p:bldP spid="38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0570-4FC5-4804-8250-6BF6C11A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fit :: autocorrelations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15D3-E8A4-41B8-9AAF-C10FE675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85" y="3142359"/>
            <a:ext cx="4094353" cy="402336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Ljung</a:t>
            </a:r>
            <a:r>
              <a:rPr lang="en-US" sz="3600" dirty="0"/>
              <a:t>-Box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/>
              <a:t>Ho: </a:t>
            </a:r>
            <a:r>
              <a:rPr lang="en-US" sz="2400" dirty="0"/>
              <a:t>Auto correlations are 0, residuals are normally distributed</a:t>
            </a:r>
          </a:p>
          <a:p>
            <a:r>
              <a:rPr lang="en-US" sz="2800" dirty="0"/>
              <a:t>Ha: </a:t>
            </a:r>
            <a:r>
              <a:rPr lang="en-US" sz="2400" dirty="0"/>
              <a:t>Auto correlations are not 0, residuals are not normally distributed</a:t>
            </a:r>
          </a:p>
          <a:p>
            <a:pPr algn="ctr"/>
            <a:r>
              <a:rPr lang="en-US" sz="2000" dirty="0"/>
              <a:t>alpha = 0.05</a:t>
            </a:r>
          </a:p>
          <a:p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143737A-2D31-4017-8608-8DAC942592EB}"/>
              </a:ext>
            </a:extLst>
          </p:cNvPr>
          <p:cNvSpPr/>
          <p:nvPr/>
        </p:nvSpPr>
        <p:spPr>
          <a:xfrm>
            <a:off x="4758728" y="1851655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4A3D23E-66E7-4D20-82A2-A38C8453174D}"/>
              </a:ext>
            </a:extLst>
          </p:cNvPr>
          <p:cNvSpPr/>
          <p:nvPr/>
        </p:nvSpPr>
        <p:spPr>
          <a:xfrm>
            <a:off x="4778338" y="3547185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F0F72C4-6E41-4044-9B11-9A43660EB13B}"/>
              </a:ext>
            </a:extLst>
          </p:cNvPr>
          <p:cNvSpPr/>
          <p:nvPr/>
        </p:nvSpPr>
        <p:spPr>
          <a:xfrm>
            <a:off x="4807316" y="5372259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72FA33-C08C-4DAC-9884-93CFE9E2F476}"/>
              </a:ext>
            </a:extLst>
          </p:cNvPr>
          <p:cNvSpPr txBox="1">
            <a:spLocks/>
          </p:cNvSpPr>
          <p:nvPr/>
        </p:nvSpPr>
        <p:spPr>
          <a:xfrm>
            <a:off x="362090" y="2084832"/>
            <a:ext cx="471365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Are auto correlations zero?</a:t>
            </a:r>
          </a:p>
          <a:p>
            <a:r>
              <a:rPr lang="en-US" sz="2400" dirty="0"/>
              <a:t>Are residuals normally distributed?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AFDAC-04B8-4DE6-82B1-1CDA6CBD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35" y="1754493"/>
            <a:ext cx="5138043" cy="1065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2FDA5B-412B-4F7F-8762-1339133248CA}"/>
              </a:ext>
            </a:extLst>
          </p:cNvPr>
          <p:cNvSpPr/>
          <p:nvPr/>
        </p:nvSpPr>
        <p:spPr>
          <a:xfrm>
            <a:off x="9650958" y="2235506"/>
            <a:ext cx="1893861" cy="584577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7F84F5-2AF2-430C-ADAF-A8E02C39B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2" y="3541684"/>
            <a:ext cx="4722977" cy="9346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D58A44-EC54-4170-BB33-B6C603DD81FF}"/>
              </a:ext>
            </a:extLst>
          </p:cNvPr>
          <p:cNvSpPr/>
          <p:nvPr/>
        </p:nvSpPr>
        <p:spPr>
          <a:xfrm>
            <a:off x="9542940" y="3835383"/>
            <a:ext cx="1772759" cy="64095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001B5D-5F73-400B-921B-B77C1ACF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161" y="5280760"/>
            <a:ext cx="4832955" cy="10578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F3B1F9-E602-4087-B5F6-AF5A256C1BA9}"/>
              </a:ext>
            </a:extLst>
          </p:cNvPr>
          <p:cNvSpPr/>
          <p:nvPr/>
        </p:nvSpPr>
        <p:spPr>
          <a:xfrm>
            <a:off x="9707132" y="5638993"/>
            <a:ext cx="1846984" cy="691113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28926-87B9-419B-8329-F1B715B926E0}"/>
              </a:ext>
            </a:extLst>
          </p:cNvPr>
          <p:cNvSpPr/>
          <p:nvPr/>
        </p:nvSpPr>
        <p:spPr>
          <a:xfrm>
            <a:off x="362090" y="3689223"/>
            <a:ext cx="3924160" cy="1435227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0" grpId="0"/>
      <p:bldP spid="11" grpId="0" animBg="1"/>
      <p:bldP spid="12" grpId="0" animBg="1"/>
      <p:bldP spid="13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Evaluating model fit :: AIC </a:t>
            </a:r>
          </a:p>
        </p:txBody>
      </p:sp>
      <p:sp>
        <p:nvSpPr>
          <p:cNvPr id="41" name="Isosceles Triangle 40"/>
          <p:cNvSpPr/>
          <p:nvPr/>
        </p:nvSpPr>
        <p:spPr>
          <a:xfrm>
            <a:off x="4662597" y="3492666"/>
            <a:ext cx="1905613" cy="1817862"/>
          </a:xfrm>
          <a:prstGeom prst="triangle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6083881" y="3795643"/>
            <a:ext cx="1905613" cy="1514885"/>
          </a:xfrm>
          <a:prstGeom prst="triangl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4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191643" y="2739870"/>
            <a:ext cx="1905613" cy="2563651"/>
          </a:xfrm>
          <a:prstGeom prst="triangle">
            <a:avLst>
              <a:gd name="adj" fmla="val 48001"/>
            </a:avLst>
          </a:prstGeom>
          <a:gradFill>
            <a:gsLst>
              <a:gs pos="0">
                <a:schemeClr val="accent3">
                  <a:alpha val="9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630715" y="177687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2086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8ED835E-637B-4844-8F96-AD1FF1EBF764}"/>
              </a:ext>
            </a:extLst>
          </p:cNvPr>
          <p:cNvSpPr/>
          <p:nvPr/>
        </p:nvSpPr>
        <p:spPr>
          <a:xfrm>
            <a:off x="3710816" y="546358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44FA636-D817-4CFA-8C25-AE73D7482D9F}"/>
              </a:ext>
            </a:extLst>
          </p:cNvPr>
          <p:cNvSpPr/>
          <p:nvPr/>
        </p:nvSpPr>
        <p:spPr>
          <a:xfrm>
            <a:off x="5216615" y="5463587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AB53A83-408C-4454-8BA5-DEE30C4693BB}"/>
              </a:ext>
            </a:extLst>
          </p:cNvPr>
          <p:cNvSpPr/>
          <p:nvPr/>
        </p:nvSpPr>
        <p:spPr>
          <a:xfrm>
            <a:off x="6722414" y="5463586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BD4E01-BF8B-437C-BE2F-9E790D6200F5}"/>
              </a:ext>
            </a:extLst>
          </p:cNvPr>
          <p:cNvSpPr/>
          <p:nvPr/>
        </p:nvSpPr>
        <p:spPr>
          <a:xfrm>
            <a:off x="5147870" y="2491721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90CDB0-283E-46B3-887C-7F149B8C279C}"/>
              </a:ext>
            </a:extLst>
          </p:cNvPr>
          <p:cNvSpPr/>
          <p:nvPr/>
        </p:nvSpPr>
        <p:spPr>
          <a:xfrm>
            <a:off x="6546499" y="283756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1408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6C8CA-3AF4-4AFF-B7CE-9F748988BAAA}"/>
              </a:ext>
            </a:extLst>
          </p:cNvPr>
          <p:cNvCxnSpPr>
            <a:cxnSpLocks/>
          </p:cNvCxnSpPr>
          <p:nvPr/>
        </p:nvCxnSpPr>
        <p:spPr>
          <a:xfrm flipH="1">
            <a:off x="7989494" y="5867400"/>
            <a:ext cx="1645043" cy="0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C6E9D8-2FD9-4758-A15A-75F31F37C9F3}"/>
              </a:ext>
            </a:extLst>
          </p:cNvPr>
          <p:cNvSpPr txBox="1">
            <a:spLocks/>
          </p:cNvSpPr>
          <p:nvPr/>
        </p:nvSpPr>
        <p:spPr>
          <a:xfrm>
            <a:off x="587420" y="2843998"/>
            <a:ext cx="2309960" cy="32186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Akaike Information Criterion</a:t>
            </a:r>
          </a:p>
          <a:p>
            <a:endParaRPr lang="en-US" sz="2400" dirty="0"/>
          </a:p>
          <a:p>
            <a:r>
              <a:rPr lang="en-US" sz="2400" dirty="0"/>
              <a:t>Lower = Better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281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Evaluating model fit :: MAE</a:t>
            </a:r>
          </a:p>
        </p:txBody>
      </p:sp>
      <p:sp>
        <p:nvSpPr>
          <p:cNvPr id="41" name="Isosceles Triangle 40"/>
          <p:cNvSpPr/>
          <p:nvPr/>
        </p:nvSpPr>
        <p:spPr>
          <a:xfrm>
            <a:off x="4662597" y="3492666"/>
            <a:ext cx="1905613" cy="1817862"/>
          </a:xfrm>
          <a:prstGeom prst="triangle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6083881" y="3795643"/>
            <a:ext cx="1905613" cy="1514885"/>
          </a:xfrm>
          <a:prstGeom prst="triangl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4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191643" y="2739870"/>
            <a:ext cx="1905613" cy="2563651"/>
          </a:xfrm>
          <a:prstGeom prst="triangle">
            <a:avLst>
              <a:gd name="adj" fmla="val 48001"/>
            </a:avLst>
          </a:prstGeom>
          <a:gradFill>
            <a:gsLst>
              <a:gs pos="0">
                <a:schemeClr val="accent3">
                  <a:alpha val="9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630715" y="177687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7439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8ED835E-637B-4844-8F96-AD1FF1EBF764}"/>
              </a:ext>
            </a:extLst>
          </p:cNvPr>
          <p:cNvSpPr/>
          <p:nvPr/>
        </p:nvSpPr>
        <p:spPr>
          <a:xfrm>
            <a:off x="3743825" y="545305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44FA636-D817-4CFA-8C25-AE73D7482D9F}"/>
              </a:ext>
            </a:extLst>
          </p:cNvPr>
          <p:cNvSpPr/>
          <p:nvPr/>
        </p:nvSpPr>
        <p:spPr>
          <a:xfrm>
            <a:off x="5201180" y="5462997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AB53A83-408C-4454-8BA5-DEE30C4693BB}"/>
              </a:ext>
            </a:extLst>
          </p:cNvPr>
          <p:cNvSpPr/>
          <p:nvPr/>
        </p:nvSpPr>
        <p:spPr>
          <a:xfrm>
            <a:off x="6689594" y="5453057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BD4E01-BF8B-437C-BE2F-9E790D6200F5}"/>
              </a:ext>
            </a:extLst>
          </p:cNvPr>
          <p:cNvSpPr/>
          <p:nvPr/>
        </p:nvSpPr>
        <p:spPr>
          <a:xfrm>
            <a:off x="5147870" y="2491721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2722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90CDB0-283E-46B3-887C-7F149B8C279C}"/>
              </a:ext>
            </a:extLst>
          </p:cNvPr>
          <p:cNvSpPr/>
          <p:nvPr/>
        </p:nvSpPr>
        <p:spPr>
          <a:xfrm>
            <a:off x="6546499" y="2837560"/>
            <a:ext cx="980376" cy="904688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287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6C8CA-3AF4-4AFF-B7CE-9F748988BAAA}"/>
              </a:ext>
            </a:extLst>
          </p:cNvPr>
          <p:cNvCxnSpPr>
            <a:cxnSpLocks/>
          </p:cNvCxnSpPr>
          <p:nvPr/>
        </p:nvCxnSpPr>
        <p:spPr>
          <a:xfrm flipH="1">
            <a:off x="7989494" y="5867400"/>
            <a:ext cx="1645043" cy="0"/>
          </a:xfrm>
          <a:prstGeom prst="straightConnector1">
            <a:avLst/>
          </a:prstGeom>
          <a:ln w="8255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B679F27-16D0-4D57-9242-086019922ECE}"/>
              </a:ext>
            </a:extLst>
          </p:cNvPr>
          <p:cNvSpPr txBox="1">
            <a:spLocks/>
          </p:cNvSpPr>
          <p:nvPr/>
        </p:nvSpPr>
        <p:spPr>
          <a:xfrm>
            <a:off x="587420" y="2843998"/>
            <a:ext cx="2309960" cy="32186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Mean Absolute Error</a:t>
            </a:r>
          </a:p>
          <a:p>
            <a:r>
              <a:rPr lang="en-US" sz="2400" b="1" dirty="0"/>
              <a:t>forecasting to median</a:t>
            </a:r>
          </a:p>
          <a:p>
            <a:endParaRPr lang="en-US" sz="2400" dirty="0"/>
          </a:p>
          <a:p>
            <a:r>
              <a:rPr lang="en-US" sz="2400" dirty="0"/>
              <a:t>Lower = Better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647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D3102-A3A2-4582-8D01-7C789B16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1752299"/>
            <a:ext cx="4363272" cy="2657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4B646-D967-4D18-953F-73509BFF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101072" cy="1499616"/>
          </a:xfrm>
        </p:spPr>
        <p:txBody>
          <a:bodyPr/>
          <a:lstStyle/>
          <a:p>
            <a:r>
              <a:rPr lang="en-US" dirty="0"/>
              <a:t>Evaluating model fit :: residual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1E8E2-4BB0-4D2C-B35F-C59FF5CE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8" y="3935580"/>
            <a:ext cx="4171950" cy="2538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CF214-C939-4517-BAF0-1884D567A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67" y="3935580"/>
            <a:ext cx="4334215" cy="2657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070DE5-8789-4A11-9745-000D4BB2C35A}"/>
              </a:ext>
            </a:extLst>
          </p:cNvPr>
          <p:cNvSpPr/>
          <p:nvPr/>
        </p:nvSpPr>
        <p:spPr>
          <a:xfrm>
            <a:off x="8116229" y="5118775"/>
            <a:ext cx="1294471" cy="105342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B7384-02D0-4B9D-B130-4B3BA49D6F7B}"/>
              </a:ext>
            </a:extLst>
          </p:cNvPr>
          <p:cNvSpPr/>
          <p:nvPr/>
        </p:nvSpPr>
        <p:spPr>
          <a:xfrm>
            <a:off x="10705811" y="4065350"/>
            <a:ext cx="1294471" cy="105342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926DD5E-5CAB-4EB1-B61D-AC6DB0420A84}"/>
              </a:ext>
            </a:extLst>
          </p:cNvPr>
          <p:cNvSpPr/>
          <p:nvPr/>
        </p:nvSpPr>
        <p:spPr>
          <a:xfrm>
            <a:off x="1644350" y="2322694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C2BD676-FF66-494E-90CC-8E0986F7ED41}"/>
              </a:ext>
            </a:extLst>
          </p:cNvPr>
          <p:cNvSpPr/>
          <p:nvPr/>
        </p:nvSpPr>
        <p:spPr>
          <a:xfrm>
            <a:off x="5563969" y="5009814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CB9291C-1D2D-4744-8177-95811C452FEA}"/>
              </a:ext>
            </a:extLst>
          </p:cNvPr>
          <p:cNvSpPr/>
          <p:nvPr/>
        </p:nvSpPr>
        <p:spPr>
          <a:xfrm>
            <a:off x="9501620" y="2000403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8965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challenges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668" y="1687745"/>
            <a:ext cx="367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3300 combinations of stores &amp; departments</a:t>
            </a:r>
            <a:endParaRPr lang="en-US" sz="1800" b="1" spc="-7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8668" y="2782770"/>
            <a:ext cx="367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store/dept combinations had less than 143 data points</a:t>
            </a:r>
            <a:endParaRPr lang="en-US" sz="1800" b="1" spc="-7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8668" y="4972819"/>
            <a:ext cx="367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800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Memory issues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498668" y="3877795"/>
            <a:ext cx="367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b="1" spc="-7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Writing functions!</a:t>
            </a:r>
            <a:endParaRPr lang="en-US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9976" y="1582994"/>
            <a:ext cx="0" cy="4402290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420036" y="1650626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4" name="Oval 13"/>
          <p:cNvSpPr/>
          <p:nvPr/>
        </p:nvSpPr>
        <p:spPr>
          <a:xfrm>
            <a:off x="6420036" y="2745651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5" name="Oval 14"/>
          <p:cNvSpPr/>
          <p:nvPr/>
        </p:nvSpPr>
        <p:spPr>
          <a:xfrm>
            <a:off x="6420036" y="3840676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6" name="Oval 15"/>
          <p:cNvSpPr/>
          <p:nvPr/>
        </p:nvSpPr>
        <p:spPr>
          <a:xfrm>
            <a:off x="6420036" y="4935700"/>
            <a:ext cx="900100" cy="90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2252CD-C02C-4E2E-8A41-8C9CC860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60" y="1878677"/>
            <a:ext cx="3907609" cy="3733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889364-9697-4F05-BFBA-411513A7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4" y="2550726"/>
            <a:ext cx="5761948" cy="26791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01A6C6-CE52-4487-A6B0-C958F66C8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6" y="2177366"/>
            <a:ext cx="5233164" cy="3327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A6AE-1C8D-40BE-A4C0-F1C6039AF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435" y="1538810"/>
            <a:ext cx="1976566" cy="50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4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6304" y="2482619"/>
            <a:ext cx="2304632" cy="234205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Store   1-45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Dept    1-99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Date    2/10 – 			11/12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Weekly Sales   $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IsHoliday   Y/N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65755" y="2694492"/>
            <a:ext cx="2304632" cy="317061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Store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Date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Fuel Price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MarkDown1  - 5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CPI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Unemployment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IsHoliday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65206" y="2538377"/>
            <a:ext cx="2304632" cy="1355692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Store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Type (A/B)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76012" y="2483830"/>
            <a:ext cx="2304632" cy="2081660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82880" tIns="182880" rIns="182880" bIns="182880">
            <a:spAutoFit/>
          </a:bodyPr>
          <a:lstStyle/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Store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Dept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Date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Weekly Sales</a:t>
            </a:r>
          </a:p>
          <a:p>
            <a:pPr marL="171450" indent="-171450">
              <a:lnSpc>
                <a:spcPct val="94000"/>
              </a:lnSpc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IsHoliday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6304" y="1612041"/>
            <a:ext cx="2304632" cy="861774"/>
          </a:xfrm>
          <a:prstGeom prst="rect">
            <a:avLst/>
          </a:prstGeom>
          <a:solidFill>
            <a:schemeClr val="accent1"/>
          </a:solidFill>
        </p:spPr>
        <p:txBody>
          <a:bodyPr wrap="square" lIns="243840" tIns="121920" rIns="243840" bIns="121920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train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5755" y="1612041"/>
            <a:ext cx="2304632" cy="1077218"/>
          </a:xfrm>
          <a:prstGeom prst="rect">
            <a:avLst/>
          </a:prstGeom>
          <a:solidFill>
            <a:schemeClr val="accent3"/>
          </a:solidFill>
        </p:spPr>
        <p:txBody>
          <a:bodyPr wrap="square" lIns="243840" tIns="121920" rIns="243840" bIns="121920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features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5206" y="1612041"/>
            <a:ext cx="2304632" cy="923330"/>
          </a:xfrm>
          <a:prstGeom prst="rect">
            <a:avLst/>
          </a:prstGeom>
          <a:solidFill>
            <a:schemeClr val="accent5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64656" y="1612041"/>
            <a:ext cx="2304632" cy="861774"/>
          </a:xfrm>
          <a:prstGeom prst="rect">
            <a:avLst/>
          </a:prstGeom>
          <a:solidFill>
            <a:schemeClr val="bg2"/>
          </a:solidFill>
        </p:spPr>
        <p:txBody>
          <a:bodyPr wrap="square" lIns="243840" tIns="121920" rIns="243840" bIns="12192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0EFB9B-FAA0-4334-8832-17509970E856}"/>
              </a:ext>
            </a:extLst>
          </p:cNvPr>
          <p:cNvSpPr/>
          <p:nvPr/>
        </p:nvSpPr>
        <p:spPr>
          <a:xfrm>
            <a:off x="1239617" y="6172083"/>
            <a:ext cx="1707637" cy="640353"/>
          </a:xfrm>
          <a:prstGeom prst="rect">
            <a:avLst/>
          </a:prstGeom>
          <a:solidFill>
            <a:srgbClr val="EEBF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421,571 rows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E8022-CF1B-43C4-B858-21DE11BC69E3}"/>
              </a:ext>
            </a:extLst>
          </p:cNvPr>
          <p:cNvSpPr/>
          <p:nvPr/>
        </p:nvSpPr>
        <p:spPr>
          <a:xfrm>
            <a:off x="3921848" y="6187489"/>
            <a:ext cx="1707637" cy="640353"/>
          </a:xfrm>
          <a:prstGeom prst="rect">
            <a:avLst/>
          </a:prstGeom>
          <a:solidFill>
            <a:srgbClr val="EEBF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8191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1F792-AE83-4F83-A8C8-05539390EABB}"/>
              </a:ext>
            </a:extLst>
          </p:cNvPr>
          <p:cNvSpPr/>
          <p:nvPr/>
        </p:nvSpPr>
        <p:spPr>
          <a:xfrm>
            <a:off x="6668205" y="6129970"/>
            <a:ext cx="1707637" cy="640353"/>
          </a:xfrm>
          <a:prstGeom prst="rect">
            <a:avLst/>
          </a:prstGeom>
          <a:solidFill>
            <a:srgbClr val="EEBFF9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45 rows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757743-4AE2-4376-B2C6-B9914D3207EA}"/>
              </a:ext>
            </a:extLst>
          </p:cNvPr>
          <p:cNvSpPr/>
          <p:nvPr/>
        </p:nvSpPr>
        <p:spPr>
          <a:xfrm>
            <a:off x="9337727" y="6131530"/>
            <a:ext cx="1707637" cy="640353"/>
          </a:xfrm>
          <a:prstGeom prst="rect">
            <a:avLst/>
          </a:prstGeom>
          <a:solidFill>
            <a:srgbClr val="EEBF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115,065 rows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26C8AE5-AEF1-43B3-9FCE-9CD9D9813C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802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23"/>
    </mc:Choice>
    <mc:Fallback>
      <p:transition spd="slow" advTm="102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3" grpId="0" animBg="1"/>
      <p:bldP spid="4" grpId="0" animBg="1"/>
      <p:bldP spid="5" grpId="0" animBg="1"/>
      <p:bldP spid="6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45B9AD-026E-455C-A20E-E5D5CDEF47DE}"/>
              </a:ext>
            </a:extLst>
          </p:cNvPr>
          <p:cNvSpPr/>
          <p:nvPr/>
        </p:nvSpPr>
        <p:spPr>
          <a:xfrm>
            <a:off x="1337707" y="4687907"/>
            <a:ext cx="9357088" cy="2170094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1279D-4778-4CA9-ADEA-14C6E2F279F1}"/>
              </a:ext>
            </a:extLst>
          </p:cNvPr>
          <p:cNvSpPr/>
          <p:nvPr/>
        </p:nvSpPr>
        <p:spPr>
          <a:xfrm>
            <a:off x="8520409" y="2018708"/>
            <a:ext cx="3774548" cy="1987874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3B23E-5A70-43E3-8B86-01832473144F}"/>
              </a:ext>
            </a:extLst>
          </p:cNvPr>
          <p:cNvSpPr/>
          <p:nvPr/>
        </p:nvSpPr>
        <p:spPr>
          <a:xfrm>
            <a:off x="3382331" y="1418991"/>
            <a:ext cx="5881622" cy="3268170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CFDFF6-F903-4EE2-8906-DB158D1FEFF5}"/>
              </a:ext>
            </a:extLst>
          </p:cNvPr>
          <p:cNvSpPr/>
          <p:nvPr/>
        </p:nvSpPr>
        <p:spPr>
          <a:xfrm>
            <a:off x="0" y="1504999"/>
            <a:ext cx="3384223" cy="2956415"/>
          </a:xfrm>
          <a:prstGeom prst="rect">
            <a:avLst/>
          </a:prstGeom>
          <a:solidFill>
            <a:srgbClr val="42BA9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A6B7-054F-4ABF-8759-E8D5979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practice </a:t>
            </a:r>
            <a:r>
              <a:rPr lang="en-US" dirty="0" err="1"/>
              <a:t>mysql</a:t>
            </a:r>
            <a:r>
              <a:rPr lang="en-US" dirty="0"/>
              <a:t>, SQL, &amp; </a:t>
            </a:r>
            <a:r>
              <a:rPr lang="en-US" dirty="0" err="1"/>
              <a:t>DataGRIP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86303-2712-4B15-87D9-FF88E1F6C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03" y="1805618"/>
            <a:ext cx="2828925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B0877-B184-412B-A96C-A0F25BED7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277" y="4943906"/>
            <a:ext cx="8801100" cy="1657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A069EB-529A-4A84-B4EF-C39D66B2E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669" y="1680878"/>
            <a:ext cx="5328292" cy="283629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0D9F8C-3482-46B1-BC73-E75E66C14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r="50560"/>
          <a:stretch/>
        </p:blipFill>
        <p:spPr>
          <a:xfrm>
            <a:off x="8973396" y="2241231"/>
            <a:ext cx="3208841" cy="154282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8ABBF9-5E6E-41D3-92BA-C46909D70F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06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49"/>
    </mc:Choice>
    <mc:Fallback>
      <p:transition spd="slow" advTm="56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0" grpId="0" animBg="1"/>
      <p:bldP spid="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A7C1-D797-4B4A-A45D-FC3342DF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Time series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EF8B-E2BA-47AE-8C3D-81B1BA740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2DAD5-3DB7-4553-AFD3-A94436BDCD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3" b="3460"/>
          <a:stretch/>
        </p:blipFill>
        <p:spPr>
          <a:xfrm>
            <a:off x="1024128" y="1634207"/>
            <a:ext cx="9609307" cy="4975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D2BF4-2681-4296-953F-63E252F72F19}"/>
              </a:ext>
            </a:extLst>
          </p:cNvPr>
          <p:cNvSpPr/>
          <p:nvPr/>
        </p:nvSpPr>
        <p:spPr>
          <a:xfrm>
            <a:off x="179104" y="1819375"/>
            <a:ext cx="10869106" cy="141402"/>
          </a:xfrm>
          <a:prstGeom prst="rect">
            <a:avLst/>
          </a:prstGeom>
          <a:solidFill>
            <a:srgbClr val="FBBFB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54AC0-B056-49DA-A966-895CC1837570}"/>
              </a:ext>
            </a:extLst>
          </p:cNvPr>
          <p:cNvSpPr/>
          <p:nvPr/>
        </p:nvSpPr>
        <p:spPr>
          <a:xfrm>
            <a:off x="179104" y="3772295"/>
            <a:ext cx="10869106" cy="141402"/>
          </a:xfrm>
          <a:prstGeom prst="rect">
            <a:avLst/>
          </a:prstGeom>
          <a:solidFill>
            <a:srgbClr val="7FDC9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FFEB9-6973-492A-A1CE-0FCD60F01061}"/>
              </a:ext>
            </a:extLst>
          </p:cNvPr>
          <p:cNvSpPr/>
          <p:nvPr/>
        </p:nvSpPr>
        <p:spPr>
          <a:xfrm>
            <a:off x="179104" y="6336497"/>
            <a:ext cx="10869106" cy="141402"/>
          </a:xfrm>
          <a:prstGeom prst="rect">
            <a:avLst/>
          </a:prstGeom>
          <a:solidFill>
            <a:srgbClr val="94BC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8E5E184-4996-4A7B-8F29-8769D3293DA8}"/>
              </a:ext>
            </a:extLst>
          </p:cNvPr>
          <p:cNvSpPr/>
          <p:nvPr/>
        </p:nvSpPr>
        <p:spPr>
          <a:xfrm>
            <a:off x="53165" y="148547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201C065-CF0F-4B3D-88AE-173F4188A28A}"/>
              </a:ext>
            </a:extLst>
          </p:cNvPr>
          <p:cNvSpPr/>
          <p:nvPr/>
        </p:nvSpPr>
        <p:spPr>
          <a:xfrm>
            <a:off x="61556" y="3488483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C28D5EC7-9893-44F1-8EB7-C93D6A0FEE3C}"/>
              </a:ext>
            </a:extLst>
          </p:cNvPr>
          <p:cNvSpPr/>
          <p:nvPr/>
        </p:nvSpPr>
        <p:spPr>
          <a:xfrm>
            <a:off x="61556" y="5985143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B1EC701-E853-4B5E-983B-DD5EDF0A21A2}"/>
              </a:ext>
            </a:extLst>
          </p:cNvPr>
          <p:cNvSpPr/>
          <p:nvPr/>
        </p:nvSpPr>
        <p:spPr>
          <a:xfrm>
            <a:off x="10893711" y="1485477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EEBDC42-B4C3-492F-9D87-CD218101FF09}"/>
              </a:ext>
            </a:extLst>
          </p:cNvPr>
          <p:cNvSpPr/>
          <p:nvPr/>
        </p:nvSpPr>
        <p:spPr>
          <a:xfrm>
            <a:off x="10893711" y="3483033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B5A468F-169B-4EE5-B460-DCF06DFFB260}"/>
              </a:ext>
            </a:extLst>
          </p:cNvPr>
          <p:cNvSpPr/>
          <p:nvPr/>
        </p:nvSpPr>
        <p:spPr>
          <a:xfrm>
            <a:off x="10893711" y="5985143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11251DE-1492-44B4-AD1E-50F925F9A2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922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64"/>
    </mc:Choice>
    <mc:Fallback>
      <p:transition spd="slow" advTm="67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9EDF-D4BF-4C09-927E-BBC9305D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sales for Dept 1 :: 2010-2012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BB0E-75D4-4749-8579-2E9FA3320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F600A-13FF-49CD-8F9A-04B4A3911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7" r="2452" b="1168"/>
          <a:stretch/>
        </p:blipFill>
        <p:spPr>
          <a:xfrm>
            <a:off x="226244" y="1894621"/>
            <a:ext cx="5448694" cy="4640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5152E-AACF-4798-818C-1245FFDB0434}"/>
              </a:ext>
            </a:extLst>
          </p:cNvPr>
          <p:cNvSpPr txBox="1"/>
          <p:nvPr/>
        </p:nvSpPr>
        <p:spPr>
          <a:xfrm>
            <a:off x="1447800" y="1656851"/>
            <a:ext cx="427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Walmart Weekly Sales per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F5541-A05B-40E3-BB36-0F9EC2179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164" y="2084832"/>
            <a:ext cx="6282556" cy="4309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2040A-B309-47F8-BD1E-C74B9B4FD93E}"/>
              </a:ext>
            </a:extLst>
          </p:cNvPr>
          <p:cNvSpPr txBox="1"/>
          <p:nvPr/>
        </p:nvSpPr>
        <p:spPr>
          <a:xfrm>
            <a:off x="6517064" y="1758191"/>
            <a:ext cx="518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Walmart Weekly Sales per High/Medium/Low Store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437E878-7BB9-456F-87FF-4426B25EA458}"/>
              </a:ext>
            </a:extLst>
          </p:cNvPr>
          <p:cNvSpPr/>
          <p:nvPr/>
        </p:nvSpPr>
        <p:spPr>
          <a:xfrm>
            <a:off x="7283434" y="2198970"/>
            <a:ext cx="638211" cy="542299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3300950-0F80-4AF1-8237-CEDD5BBAF540}"/>
              </a:ext>
            </a:extLst>
          </p:cNvPr>
          <p:cNvSpPr/>
          <p:nvPr/>
        </p:nvSpPr>
        <p:spPr>
          <a:xfrm>
            <a:off x="7283435" y="3043139"/>
            <a:ext cx="638211" cy="542300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7602372-B478-4FEC-A1DD-240BCF8B8D58}"/>
              </a:ext>
            </a:extLst>
          </p:cNvPr>
          <p:cNvSpPr/>
          <p:nvPr/>
        </p:nvSpPr>
        <p:spPr>
          <a:xfrm>
            <a:off x="7283434" y="3853513"/>
            <a:ext cx="638211" cy="555971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AEC7AE-33AA-4103-9E14-C9D8A2C19F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6280" y="2201040"/>
              <a:ext cx="7242480" cy="3999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AEC7AE-33AA-4103-9E14-C9D8A2C19F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6920" y="2191680"/>
                <a:ext cx="7261200" cy="40186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CF8B6E9-1632-405F-B701-A898F45524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2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06"/>
    </mc:Choice>
    <mc:Fallback>
      <p:transition spd="slow" advTm="5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E323E6-7823-4121-8882-1569260C7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62" y="1537286"/>
            <a:ext cx="9602751" cy="511633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31E4F-F786-425E-A0E2-2D45EAD08F47}"/>
              </a:ext>
            </a:extLst>
          </p:cNvPr>
          <p:cNvCxnSpPr>
            <a:cxnSpLocks/>
          </p:cNvCxnSpPr>
          <p:nvPr/>
        </p:nvCxnSpPr>
        <p:spPr>
          <a:xfrm>
            <a:off x="2521820" y="2849880"/>
            <a:ext cx="0" cy="1154229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75CC99-881C-461E-8804-CD15592DDECA}"/>
              </a:ext>
            </a:extLst>
          </p:cNvPr>
          <p:cNvCxnSpPr>
            <a:cxnSpLocks/>
          </p:cNvCxnSpPr>
          <p:nvPr/>
        </p:nvCxnSpPr>
        <p:spPr>
          <a:xfrm>
            <a:off x="8160620" y="2535979"/>
            <a:ext cx="0" cy="1154229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731085-D475-4BF0-AB7B-ACB5FA8EB13D}"/>
              </a:ext>
            </a:extLst>
          </p:cNvPr>
          <p:cNvCxnSpPr>
            <a:cxnSpLocks/>
          </p:cNvCxnSpPr>
          <p:nvPr/>
        </p:nvCxnSpPr>
        <p:spPr>
          <a:xfrm flipH="1">
            <a:off x="4274420" y="2846139"/>
            <a:ext cx="1292217" cy="0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DB7BA2-69ED-40B4-8F5F-ADF114FB4609}"/>
              </a:ext>
            </a:extLst>
          </p:cNvPr>
          <p:cNvCxnSpPr>
            <a:cxnSpLocks/>
          </p:cNvCxnSpPr>
          <p:nvPr/>
        </p:nvCxnSpPr>
        <p:spPr>
          <a:xfrm>
            <a:off x="7993780" y="2075731"/>
            <a:ext cx="1180248" cy="0"/>
          </a:xfrm>
          <a:prstGeom prst="straightConnector1">
            <a:avLst/>
          </a:prstGeom>
          <a:ln w="76200">
            <a:solidFill>
              <a:srgbClr val="EEBF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72B28EB-878C-4AD3-AF42-4A74BAE3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Time series - EDA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509CE5-260B-48C7-B03F-0F284BC9099C}"/>
              </a:ext>
            </a:extLst>
          </p:cNvPr>
          <p:cNvSpPr/>
          <p:nvPr/>
        </p:nvSpPr>
        <p:spPr>
          <a:xfrm>
            <a:off x="419100" y="1537286"/>
            <a:ext cx="11277596" cy="52321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2356D-91D8-4605-9BD1-93E1EFF58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71" y="1653093"/>
            <a:ext cx="5982217" cy="3187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632596-4911-4091-AC1C-0E6E146E5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744" y="1700807"/>
            <a:ext cx="5994256" cy="318731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3E145-BA6B-4683-8C53-77FB3C56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121988" y="1676196"/>
            <a:ext cx="6104081" cy="3236540"/>
          </a:xfrm>
          <a:prstGeom prst="rect">
            <a:avLst/>
          </a:prstGeom>
        </p:spPr>
      </p:pic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7C86B60D-BE0C-4861-B3B8-69FC8ABF837F}"/>
              </a:ext>
            </a:extLst>
          </p:cNvPr>
          <p:cNvSpPr/>
          <p:nvPr/>
        </p:nvSpPr>
        <p:spPr>
          <a:xfrm>
            <a:off x="2378765" y="5417983"/>
            <a:ext cx="867266" cy="809197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42CAD99-E434-40C1-BCDF-A195DA1DD525}"/>
              </a:ext>
            </a:extLst>
          </p:cNvPr>
          <p:cNvSpPr/>
          <p:nvPr/>
        </p:nvSpPr>
        <p:spPr>
          <a:xfrm>
            <a:off x="9020393" y="5580998"/>
            <a:ext cx="867266" cy="809197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B081CC1-7A0F-422C-88B2-952D8FA0FC63}"/>
              </a:ext>
            </a:extLst>
          </p:cNvPr>
          <p:cNvSpPr/>
          <p:nvPr/>
        </p:nvSpPr>
        <p:spPr>
          <a:xfrm>
            <a:off x="9020393" y="5590514"/>
            <a:ext cx="867266" cy="809197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237700-5D61-4B17-A80C-F897EB2994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72840" y="2127960"/>
              <a:ext cx="3881880" cy="156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237700-5D61-4B17-A80C-F897EB2994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3480" y="2118600"/>
                <a:ext cx="3900600" cy="15807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4265E30-351F-4AB0-A0F1-C84EB3EF24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44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85"/>
    </mc:Choice>
    <mc:Fallback>
      <p:transition spd="slow" advTm="11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31AB-434C-46D8-BE0B-B03111E8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Season, Trend, Remainder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D5E7-B736-4AB2-93CC-69FC28C8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2E2E8-AF28-4302-9F72-E457A7A69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989" y="1736815"/>
            <a:ext cx="4574747" cy="2683379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67B14F5A-12B8-4B9F-B7CB-62686F5A227B}"/>
              </a:ext>
            </a:extLst>
          </p:cNvPr>
          <p:cNvSpPr/>
          <p:nvPr/>
        </p:nvSpPr>
        <p:spPr>
          <a:xfrm>
            <a:off x="1447799" y="2188882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88C436D-8DFF-48D3-95A8-7AE841585E2C}"/>
              </a:ext>
            </a:extLst>
          </p:cNvPr>
          <p:cNvSpPr/>
          <p:nvPr/>
        </p:nvSpPr>
        <p:spPr>
          <a:xfrm>
            <a:off x="5599630" y="4818849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0DC04C0-EDAE-49A2-A3B8-481E9B0922CB}"/>
              </a:ext>
            </a:extLst>
          </p:cNvPr>
          <p:cNvSpPr/>
          <p:nvPr/>
        </p:nvSpPr>
        <p:spPr>
          <a:xfrm>
            <a:off x="9390559" y="2281767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8B605-ED41-45EF-9BB4-F4E52E7BA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265" y="4200901"/>
            <a:ext cx="4592735" cy="2657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C625-0200-4997-BE31-BE418CA61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50" y="4200901"/>
            <a:ext cx="4506022" cy="26570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601CD2-0831-4AB1-B5B5-1D5B45CAF429}"/>
              </a:ext>
            </a:extLst>
          </p:cNvPr>
          <p:cNvSpPr/>
          <p:nvPr/>
        </p:nvSpPr>
        <p:spPr>
          <a:xfrm>
            <a:off x="503637" y="5303234"/>
            <a:ext cx="3878792" cy="54000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9781F9-B389-441D-9CF2-F9EA51E17CF0}"/>
              </a:ext>
            </a:extLst>
          </p:cNvPr>
          <p:cNvSpPr/>
          <p:nvPr/>
        </p:nvSpPr>
        <p:spPr>
          <a:xfrm>
            <a:off x="4382429" y="2916137"/>
            <a:ext cx="3878792" cy="54000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9C097-B123-490B-8A78-2B0EAFFF5100}"/>
              </a:ext>
            </a:extLst>
          </p:cNvPr>
          <p:cNvSpPr/>
          <p:nvPr/>
        </p:nvSpPr>
        <p:spPr>
          <a:xfrm>
            <a:off x="7956236" y="5303234"/>
            <a:ext cx="3878792" cy="540005"/>
          </a:xfrm>
          <a:prstGeom prst="rect">
            <a:avLst/>
          </a:prstGeom>
          <a:solidFill>
            <a:srgbClr val="EEBFF9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70B299-7344-4DFC-9061-ED4714015794}"/>
              </a:ext>
            </a:extLst>
          </p:cNvPr>
          <p:cNvSpPr/>
          <p:nvPr/>
        </p:nvSpPr>
        <p:spPr>
          <a:xfrm>
            <a:off x="4193808" y="5252524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8E691D-E346-45DE-BC07-6609047D60D7}"/>
              </a:ext>
            </a:extLst>
          </p:cNvPr>
          <p:cNvSpPr/>
          <p:nvPr/>
        </p:nvSpPr>
        <p:spPr>
          <a:xfrm>
            <a:off x="8065983" y="2829591"/>
            <a:ext cx="314996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66E18-7978-4BD3-88A4-56AD3AB15954}"/>
              </a:ext>
            </a:extLst>
          </p:cNvPr>
          <p:cNvSpPr/>
          <p:nvPr/>
        </p:nvSpPr>
        <p:spPr>
          <a:xfrm>
            <a:off x="11722632" y="5303234"/>
            <a:ext cx="314996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6AB69F-7A27-4AB9-8E25-00FE9F5380AA}"/>
              </a:ext>
            </a:extLst>
          </p:cNvPr>
          <p:cNvSpPr/>
          <p:nvPr/>
        </p:nvSpPr>
        <p:spPr>
          <a:xfrm>
            <a:off x="4163562" y="4339182"/>
            <a:ext cx="314995" cy="411462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24FC11-4D1C-4ECC-A434-CD738BEACFF9}"/>
              </a:ext>
            </a:extLst>
          </p:cNvPr>
          <p:cNvSpPr/>
          <p:nvPr/>
        </p:nvSpPr>
        <p:spPr>
          <a:xfrm>
            <a:off x="8065983" y="1870305"/>
            <a:ext cx="314995" cy="411462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D1BA0-08C3-4CEB-81F2-C0C72BB1638A}"/>
              </a:ext>
            </a:extLst>
          </p:cNvPr>
          <p:cNvSpPr/>
          <p:nvPr/>
        </p:nvSpPr>
        <p:spPr>
          <a:xfrm>
            <a:off x="11708435" y="4349999"/>
            <a:ext cx="314995" cy="411462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0F6B7-FA2E-4AF7-B829-30E6C54AB277}"/>
              </a:ext>
            </a:extLst>
          </p:cNvPr>
          <p:cNvSpPr/>
          <p:nvPr/>
        </p:nvSpPr>
        <p:spPr>
          <a:xfrm>
            <a:off x="2050832" y="5738806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C41BDF-CC29-4799-BBD6-1D85129EA50B}"/>
              </a:ext>
            </a:extLst>
          </p:cNvPr>
          <p:cNvSpPr/>
          <p:nvPr/>
        </p:nvSpPr>
        <p:spPr>
          <a:xfrm>
            <a:off x="3395536" y="5767649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7D05A3-2969-4067-9DD9-A5EC87BB73FC}"/>
              </a:ext>
            </a:extLst>
          </p:cNvPr>
          <p:cNvSpPr/>
          <p:nvPr/>
        </p:nvSpPr>
        <p:spPr>
          <a:xfrm>
            <a:off x="771603" y="5814411"/>
            <a:ext cx="314995" cy="742879"/>
          </a:xfrm>
          <a:prstGeom prst="rect">
            <a:avLst/>
          </a:prstGeom>
          <a:solidFill>
            <a:srgbClr val="CC00CC">
              <a:alpha val="46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FC9572-F25C-4DB4-93D4-74C472C0D798}"/>
                  </a:ext>
                </a:extLst>
              </p14:cNvPr>
              <p14:cNvContentPartPr/>
              <p14:nvPr/>
            </p14:nvContentPartPr>
            <p14:xfrm>
              <a:off x="452880" y="5320080"/>
              <a:ext cx="84600" cy="62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FC9572-F25C-4DB4-93D4-74C472C0D7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520" y="5310720"/>
                <a:ext cx="10332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9287831-CD5E-4901-AF43-F5960C0DBF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84680" y="4365360"/>
              <a:ext cx="360" cy="867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9287831-CD5E-4901-AF43-F5960C0DBF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5320" y="4356000"/>
                <a:ext cx="19080" cy="88632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85134C8-A9BA-49B5-8E47-22CBB1AC89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30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204"/>
    </mc:Choice>
    <mc:Fallback>
      <p:transition spd="slow" advTm="108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68A4C-A18E-43E3-8123-439AC2952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82" y="1731962"/>
            <a:ext cx="5100869" cy="3551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0816A-B9BE-4D51-8C14-67588621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fit :: visually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AAD311F-7B64-464E-80A3-75D0630D6D2E}"/>
              </a:ext>
            </a:extLst>
          </p:cNvPr>
          <p:cNvSpPr/>
          <p:nvPr/>
        </p:nvSpPr>
        <p:spPr>
          <a:xfrm>
            <a:off x="1727931" y="5464175"/>
            <a:ext cx="1266685" cy="1199451"/>
          </a:xfrm>
          <a:prstGeom prst="flowChartConnector">
            <a:avLst/>
          </a:prstGeom>
          <a:solidFill>
            <a:srgbClr val="FBBF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0F2176B-EFB1-4417-B4B5-2F52B805DD17}"/>
              </a:ext>
            </a:extLst>
          </p:cNvPr>
          <p:cNvSpPr/>
          <p:nvPr/>
        </p:nvSpPr>
        <p:spPr>
          <a:xfrm>
            <a:off x="5399405" y="1624000"/>
            <a:ext cx="1227463" cy="1176554"/>
          </a:xfrm>
          <a:prstGeom prst="flowChartConnector">
            <a:avLst/>
          </a:prstGeom>
          <a:solidFill>
            <a:srgbClr val="7FDC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Medium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5806854-0D51-4CA1-8A0B-0F5B05028697}"/>
              </a:ext>
            </a:extLst>
          </p:cNvPr>
          <p:cNvSpPr/>
          <p:nvPr/>
        </p:nvSpPr>
        <p:spPr>
          <a:xfrm>
            <a:off x="9347150" y="5519374"/>
            <a:ext cx="1227463" cy="1247050"/>
          </a:xfrm>
          <a:prstGeom prst="flowChartConnector">
            <a:avLst/>
          </a:prstGeom>
          <a:solidFill>
            <a:srgbClr val="94B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DE977-8415-4EB9-AFEC-8F628DB2B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538" y="2844800"/>
            <a:ext cx="5038689" cy="3566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536E-32BB-4BD8-959D-24DD866F4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205" y="1731962"/>
            <a:ext cx="5344795" cy="3685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5D1636-86B8-4200-96DA-1988C708220D}"/>
              </a:ext>
            </a:extLst>
          </p:cNvPr>
          <p:cNvSpPr txBox="1"/>
          <p:nvPr/>
        </p:nvSpPr>
        <p:spPr>
          <a:xfrm>
            <a:off x="8957228" y="827934"/>
            <a:ext cx="862634" cy="830997"/>
          </a:xfrm>
          <a:prstGeom prst="rect">
            <a:avLst/>
          </a:prstGeom>
          <a:solidFill>
            <a:schemeClr val="tx1">
              <a:lumMod val="75000"/>
              <a:lumOff val="25000"/>
              <a:alpha val="2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DD7D4"/>
                </a:solidFill>
              </a:rPr>
              <a:t>Data</a:t>
            </a:r>
          </a:p>
          <a:p>
            <a:r>
              <a:rPr lang="en-US" sz="2400" b="1" dirty="0">
                <a:solidFill>
                  <a:srgbClr val="9BE6E7"/>
                </a:solidFill>
              </a:rPr>
              <a:t>Fit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D48A61-A5C1-48E2-9989-E0DF02CE9B5D}"/>
                  </a:ext>
                </a:extLst>
              </p14:cNvPr>
              <p14:cNvContentPartPr/>
              <p14:nvPr/>
            </p14:nvContentPartPr>
            <p14:xfrm>
              <a:off x="9304560" y="48988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D48A61-A5C1-48E2-9989-E0DF02CE9B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95200" y="48895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49F58D-4FEB-4BCA-BBDE-68D0B59889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4320" y="2347200"/>
              <a:ext cx="2228760" cy="2283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49F58D-4FEB-4BCA-BBDE-68D0B59889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4960" y="2337840"/>
                <a:ext cx="2247480" cy="23018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FFC9694-C0E7-424F-BD97-2A10726A2E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26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08"/>
    </mc:Choice>
    <mc:Fallback>
      <p:transition spd="slow" advTm="89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6.3|21.2|8|4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9.5|5.4|11.4|16.8|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|12.4|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7.9|9.1|24.6|6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7.9|11.9|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2.8|12.5|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0.9|15.8|1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9.1|9.6|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4|1.4|0.3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4.7|7.8|33.5|2|6.9|1.5|13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7|16.3|5.9|22.8|13.7|1.2|5.3|1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37.4|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9.7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2747</TotalTime>
  <Words>540</Words>
  <Application>Microsoft Office PowerPoint</Application>
  <PresentationFormat>Widescreen</PresentationFormat>
  <Paragraphs>186</Paragraphs>
  <Slides>24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Open Sans</vt:lpstr>
      <vt:lpstr>Tw Cen MT</vt:lpstr>
      <vt:lpstr>Tw Cen MT Condensed</vt:lpstr>
      <vt:lpstr>Wingdings 3</vt:lpstr>
      <vt:lpstr>Integral</vt:lpstr>
      <vt:lpstr>Walmart weekly sales forecasting (Kaggle competition)</vt:lpstr>
      <vt:lpstr>Project Goals</vt:lpstr>
      <vt:lpstr> Data</vt:lpstr>
      <vt:lpstr>Goal 1: practice mysql, SQL, &amp; DataGRIP</vt:lpstr>
      <vt:lpstr>Goal 2: Time series - EDA</vt:lpstr>
      <vt:lpstr>Weekly sales for Dept 1 :: 2010-2012</vt:lpstr>
      <vt:lpstr>Goal 2: Time series - EDA</vt:lpstr>
      <vt:lpstr>Decomposing Season, Trend, Remainder</vt:lpstr>
      <vt:lpstr>Evaluating model fit :: visually</vt:lpstr>
      <vt:lpstr>Forecasting with auto arima</vt:lpstr>
      <vt:lpstr>Evaluating models</vt:lpstr>
      <vt:lpstr>Kaggle competition results</vt:lpstr>
      <vt:lpstr>further investigations &amp; Recommendations</vt:lpstr>
      <vt:lpstr>lessons learned</vt:lpstr>
      <vt:lpstr>AKNOWLEDGEMENTS</vt:lpstr>
      <vt:lpstr>Git hub &amp; blog</vt:lpstr>
      <vt:lpstr>References</vt:lpstr>
      <vt:lpstr>Appendix</vt:lpstr>
      <vt:lpstr>Checking assumptions for ARIMA MODEL</vt:lpstr>
      <vt:lpstr>Evaluating model fit :: autocorrelations</vt:lpstr>
      <vt:lpstr>Evaluating model fit :: AIC </vt:lpstr>
      <vt:lpstr>Evaluating model fit :: MAE</vt:lpstr>
      <vt:lpstr>Evaluating model fit :: residual distribution</vt:lpstr>
      <vt:lpstr>Programming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Gentilella</dc:creator>
  <cp:lastModifiedBy>Dave Gentilella</cp:lastModifiedBy>
  <cp:revision>45</cp:revision>
  <dcterms:created xsi:type="dcterms:W3CDTF">2018-12-10T15:25:57Z</dcterms:created>
  <dcterms:modified xsi:type="dcterms:W3CDTF">2018-12-17T01:05:21Z</dcterms:modified>
</cp:coreProperties>
</file>